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67" r:id="rId4"/>
    <p:sldId id="262" r:id="rId5"/>
    <p:sldId id="265" r:id="rId6"/>
    <p:sldId id="258" r:id="rId7"/>
    <p:sldId id="263" r:id="rId8"/>
    <p:sldId id="264" r:id="rId9"/>
    <p:sldId id="257" r:id="rId10"/>
    <p:sldId id="260" r:id="rId11"/>
    <p:sldId id="266"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634"/>
  </p:normalViewPr>
  <p:slideViewPr>
    <p:cSldViewPr snapToGrid="0" snapToObjects="1">
      <p:cViewPr varScale="1">
        <p:scale>
          <a:sx n="64" d="100"/>
          <a:sy n="64" d="100"/>
        </p:scale>
        <p:origin x="90"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Protecting and Enhancing Our Humanity in an Age of Machine </a:t>
            </a:r>
            <a:r>
              <a:rPr lang="en-US" dirty="0" smtClean="0"/>
              <a:t>Learning</a:t>
            </a:r>
            <a:endParaRPr lang="en-US" dirty="0"/>
          </a:p>
        </p:txBody>
      </p:sp>
      <p:sp>
        <p:nvSpPr>
          <p:cNvPr id="3" name="Subtitle 2"/>
          <p:cNvSpPr>
            <a:spLocks noGrp="1"/>
          </p:cNvSpPr>
          <p:nvPr>
            <p:ph type="subTitle" idx="1"/>
          </p:nvPr>
        </p:nvSpPr>
        <p:spPr/>
        <p:txBody>
          <a:bodyPr>
            <a:normAutofit/>
          </a:bodyPr>
          <a:lstStyle/>
          <a:p>
            <a:r>
              <a:rPr lang="en-US" dirty="0" smtClean="0"/>
              <a:t>Charis Thompson</a:t>
            </a:r>
          </a:p>
          <a:p>
            <a:r>
              <a:rPr lang="en-US" dirty="0" smtClean="0"/>
              <a:t>Chancellor’s Professor, UC Berkeley </a:t>
            </a:r>
          </a:p>
          <a:p>
            <a:r>
              <a:rPr lang="en-US" dirty="0" smtClean="0"/>
              <a:t>Professor, </a:t>
            </a:r>
            <a:r>
              <a:rPr lang="en-US" dirty="0" smtClean="0"/>
              <a:t>LSE</a:t>
            </a:r>
          </a:p>
        </p:txBody>
      </p:sp>
    </p:spTree>
    <p:extLst>
      <p:ext uri="{BB962C8B-B14F-4D97-AF65-F5344CB8AC3E}">
        <p14:creationId xmlns:p14="http://schemas.microsoft.com/office/powerpoint/2010/main" val="1859297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18072"/>
            <a:ext cx="9905998" cy="818396"/>
          </a:xfrm>
        </p:spPr>
        <p:txBody>
          <a:bodyPr/>
          <a:lstStyle/>
          <a:p>
            <a:r>
              <a:rPr lang="en-US" dirty="0" smtClean="0"/>
              <a:t>Science fare: social benchmarking</a:t>
            </a:r>
            <a:endParaRPr lang="en-US" dirty="0"/>
          </a:p>
        </p:txBody>
      </p:sp>
      <p:sp>
        <p:nvSpPr>
          <p:cNvPr id="3" name="Content Placeholder 2"/>
          <p:cNvSpPr>
            <a:spLocks noGrp="1"/>
          </p:cNvSpPr>
          <p:nvPr>
            <p:ph idx="1"/>
          </p:nvPr>
        </p:nvSpPr>
        <p:spPr>
          <a:xfrm>
            <a:off x="1141412" y="1593670"/>
            <a:ext cx="9905999" cy="4872444"/>
          </a:xfrm>
        </p:spPr>
        <p:txBody>
          <a:bodyPr>
            <a:normAutofit lnSpcReduction="10000"/>
          </a:bodyPr>
          <a:lstStyle/>
          <a:p>
            <a:r>
              <a:rPr lang="en-US" dirty="0" smtClean="0"/>
              <a:t>Building in social goals in formal specifications; measure and correct shortfalls</a:t>
            </a:r>
          </a:p>
          <a:p>
            <a:r>
              <a:rPr lang="en-US" dirty="0" smtClean="0"/>
              <a:t>Infrastructure and goals: social benchmarks and milestones</a:t>
            </a:r>
          </a:p>
          <a:p>
            <a:r>
              <a:rPr lang="en-US" dirty="0" smtClean="0"/>
              <a:t>Empaneling experts and non-experts, stakeholders and non-stakeholders to set goals and measure outcomes and set correctives</a:t>
            </a:r>
          </a:p>
          <a:p>
            <a:r>
              <a:rPr lang="en-US" dirty="0" smtClean="0"/>
              <a:t>Those historically underserved within different arenas, such as underrepresented minorities and healthcare; disability justice and rights scholars and activists setting goals and correctives and monitoring for assistive and augmentative devices</a:t>
            </a:r>
          </a:p>
          <a:p>
            <a:r>
              <a:rPr lang="en-US" dirty="0" smtClean="0"/>
              <a:t>Highlight projects and set goals at the interface of social justice and ML: e.g. building up 360 and panoramic views from e.g. police body cameras</a:t>
            </a:r>
          </a:p>
          <a:p>
            <a:endParaRPr lang="en-US" dirty="0" smtClean="0"/>
          </a:p>
          <a:p>
            <a:endParaRPr lang="en-US" dirty="0"/>
          </a:p>
        </p:txBody>
      </p:sp>
    </p:spTree>
    <p:extLst>
      <p:ext uri="{BB962C8B-B14F-4D97-AF65-F5344CB8AC3E}">
        <p14:creationId xmlns:p14="http://schemas.microsoft.com/office/powerpoint/2010/main" val="1287113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3691"/>
            <a:ext cx="9905998" cy="1045029"/>
          </a:xfrm>
        </p:spPr>
        <p:txBody>
          <a:bodyPr>
            <a:normAutofit/>
          </a:bodyPr>
          <a:lstStyle/>
          <a:p>
            <a:r>
              <a:rPr lang="en-US" dirty="0" smtClean="0"/>
              <a:t>DATA science programs and education</a:t>
            </a:r>
            <a:endParaRPr lang="en-US" dirty="0"/>
          </a:p>
        </p:txBody>
      </p:sp>
      <p:sp>
        <p:nvSpPr>
          <p:cNvPr id="3" name="Content Placeholder 2"/>
          <p:cNvSpPr>
            <a:spLocks noGrp="1"/>
          </p:cNvSpPr>
          <p:nvPr>
            <p:ph idx="1"/>
          </p:nvPr>
        </p:nvSpPr>
        <p:spPr>
          <a:xfrm>
            <a:off x="1141412" y="1567543"/>
            <a:ext cx="9905999" cy="4598126"/>
          </a:xfrm>
        </p:spPr>
        <p:txBody>
          <a:bodyPr>
            <a:normAutofit fontScale="92500" lnSpcReduction="10000"/>
          </a:bodyPr>
          <a:lstStyle/>
          <a:p>
            <a:r>
              <a:rPr lang="en-US" dirty="0" smtClean="0"/>
              <a:t>Data science programs at universities need to emphasize expertise from across campus</a:t>
            </a:r>
          </a:p>
          <a:p>
            <a:r>
              <a:rPr lang="en-US" dirty="0" smtClean="0"/>
              <a:t>No longer ok to be innumerate, though also work to do away with unnecessary barriers to entry and / or re-entry especially to diversify workforce and maximize creative input and work against implicit bias</a:t>
            </a:r>
          </a:p>
          <a:p>
            <a:r>
              <a:rPr lang="en-US" dirty="0" smtClean="0"/>
              <a:t>No longer ok to be illiterate – social science / arts / humanities should be folded in to basic ML literacy</a:t>
            </a:r>
          </a:p>
          <a:p>
            <a:r>
              <a:rPr lang="en-US" dirty="0" smtClean="0"/>
              <a:t>Our ML / AI workforce moving forward, as well as our humanity, requires this</a:t>
            </a:r>
          </a:p>
          <a:p>
            <a:r>
              <a:rPr lang="en-US" dirty="0"/>
              <a:t>Re-value and re-invest in vocational training, while broadening what that means now that ML is becoming more and more integrated into all arenas</a:t>
            </a:r>
          </a:p>
          <a:p>
            <a:endParaRPr lang="en-US" dirty="0"/>
          </a:p>
        </p:txBody>
      </p:sp>
    </p:spTree>
    <p:extLst>
      <p:ext uri="{BB962C8B-B14F-4D97-AF65-F5344CB8AC3E}">
        <p14:creationId xmlns:p14="http://schemas.microsoft.com/office/powerpoint/2010/main" val="869281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95944"/>
            <a:ext cx="9905998" cy="979714"/>
          </a:xfrm>
        </p:spPr>
        <p:txBody>
          <a:bodyPr>
            <a:normAutofit/>
          </a:bodyPr>
          <a:lstStyle/>
          <a:p>
            <a:r>
              <a:rPr lang="en-US" dirty="0" smtClean="0"/>
              <a:t>The future of humanity and robot love</a:t>
            </a:r>
            <a:endParaRPr lang="en-US" dirty="0"/>
          </a:p>
        </p:txBody>
      </p:sp>
      <p:sp>
        <p:nvSpPr>
          <p:cNvPr id="3" name="Content Placeholder 2"/>
          <p:cNvSpPr>
            <a:spLocks noGrp="1"/>
          </p:cNvSpPr>
          <p:nvPr>
            <p:ph idx="1"/>
          </p:nvPr>
        </p:nvSpPr>
        <p:spPr>
          <a:xfrm>
            <a:off x="1141412" y="1293223"/>
            <a:ext cx="9905999" cy="5225143"/>
          </a:xfrm>
        </p:spPr>
        <p:txBody>
          <a:bodyPr>
            <a:normAutofit/>
          </a:bodyPr>
          <a:lstStyle/>
          <a:p>
            <a:r>
              <a:rPr lang="en-US" dirty="0" smtClean="0"/>
              <a:t>“A personal question of mine I’d love if you could get some answers - it’s whether the future for robots would be for the individual, whether that’s for pleasure, therapy, company, service, etc., or if the future will be focused on using them for our countries’ advantage, military, </a:t>
            </a:r>
            <a:r>
              <a:rPr lang="en-US" dirty="0" err="1" smtClean="0"/>
              <a:t>etc</a:t>
            </a:r>
            <a:r>
              <a:rPr lang="en-US" dirty="0" smtClean="0"/>
              <a:t>? Will they ever be a personal item?  If so, would they have rights? Would their rights matter without consciousness? What is the pushback on the theories of “robots taking jobs?”  </a:t>
            </a:r>
          </a:p>
          <a:p>
            <a:r>
              <a:rPr lang="en-US" dirty="0" smtClean="0"/>
              <a:t>“Can we have a </a:t>
            </a:r>
            <a:r>
              <a:rPr lang="en-US" dirty="0" err="1" smtClean="0"/>
              <a:t>Westworld</a:t>
            </a:r>
            <a:r>
              <a:rPr lang="en-US" dirty="0" smtClean="0"/>
              <a:t>?  Not  the settler colonial imaginary; just some sort of amusement park to experience AI first hand.  Not a luxury vacation but more of an experience for those interested.” </a:t>
            </a:r>
          </a:p>
          <a:p>
            <a:r>
              <a:rPr lang="en-US" dirty="0"/>
              <a:t>“Those </a:t>
            </a:r>
            <a:r>
              <a:rPr lang="en-US" dirty="0" err="1"/>
              <a:t>bruhs</a:t>
            </a:r>
            <a:r>
              <a:rPr lang="en-US" dirty="0"/>
              <a:t> need some ethics”: on putting together a robot ethics framework – how we should treat robots, as well as how they should </a:t>
            </a:r>
            <a:r>
              <a:rPr lang="en-US" dirty="0" smtClean="0"/>
              <a:t>behave</a:t>
            </a:r>
            <a:r>
              <a:rPr lang="en-US" dirty="0"/>
              <a:t> </a:t>
            </a:r>
            <a:r>
              <a:rPr lang="en-US" dirty="0" smtClean="0"/>
              <a:t>. . .</a:t>
            </a:r>
            <a:endParaRPr lang="en-US" dirty="0"/>
          </a:p>
        </p:txBody>
      </p:sp>
    </p:spTree>
    <p:extLst>
      <p:ext uri="{BB962C8B-B14F-4D97-AF65-F5344CB8AC3E}">
        <p14:creationId xmlns:p14="http://schemas.microsoft.com/office/powerpoint/2010/main" val="50978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and stakes</a:t>
            </a:r>
            <a:endParaRPr lang="en-US" dirty="0"/>
          </a:p>
        </p:txBody>
      </p:sp>
      <p:sp>
        <p:nvSpPr>
          <p:cNvPr id="3" name="Content Placeholder 2"/>
          <p:cNvSpPr>
            <a:spLocks noGrp="1"/>
          </p:cNvSpPr>
          <p:nvPr>
            <p:ph idx="1"/>
          </p:nvPr>
        </p:nvSpPr>
        <p:spPr>
          <a:xfrm>
            <a:off x="1141412" y="1802674"/>
            <a:ext cx="9905999" cy="4663440"/>
          </a:xfrm>
        </p:spPr>
        <p:txBody>
          <a:bodyPr>
            <a:normAutofit fontScale="92500" lnSpcReduction="10000"/>
          </a:bodyPr>
          <a:lstStyle/>
          <a:p>
            <a:r>
              <a:rPr lang="en-US" dirty="0"/>
              <a:t>In this talk I review some of the biggest threats - for example, algorithmic oppression and triage, exacerbation of bubble chambers and inequality, and cybersecurity and autonomous weapons - and some of the biggest opportunities of the current state of machine learning, and consider the major approaches being taken to guiding machine learning for human benefit.  I then describe three initiatives we are pursuing to intervene, implement, and archive better practice</a:t>
            </a:r>
            <a:r>
              <a:rPr lang="en-US" dirty="0" smtClean="0"/>
              <a:t>.</a:t>
            </a:r>
          </a:p>
          <a:p>
            <a:endParaRPr lang="en-US" dirty="0"/>
          </a:p>
          <a:p>
            <a:r>
              <a:rPr lang="en-US" dirty="0"/>
              <a:t>With </a:t>
            </a:r>
            <a:r>
              <a:rPr lang="en-US" dirty="0" smtClean="0"/>
              <a:t>current political movements being both more dependent on machine learning and science and technology in general, and more disconnected in terms of reasoning and values than at any </a:t>
            </a:r>
            <a:r>
              <a:rPr lang="en-US" dirty="0"/>
              <a:t>time in the recent </a:t>
            </a:r>
            <a:r>
              <a:rPr lang="en-US" dirty="0" smtClean="0"/>
              <a:t>past, how we think about machine learning policy is critical</a:t>
            </a:r>
            <a:endParaRPr lang="en-US" dirty="0"/>
          </a:p>
          <a:p>
            <a:endParaRPr lang="en-US" dirty="0" smtClean="0"/>
          </a:p>
        </p:txBody>
      </p:sp>
    </p:spTree>
    <p:extLst>
      <p:ext uri="{BB962C8B-B14F-4D97-AF65-F5344CB8AC3E}">
        <p14:creationId xmlns:p14="http://schemas.microsoft.com/office/powerpoint/2010/main" val="1971998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82880"/>
            <a:ext cx="9905998" cy="1332411"/>
          </a:xfrm>
        </p:spPr>
        <p:txBody>
          <a:bodyPr>
            <a:normAutofit fontScale="90000"/>
          </a:bodyPr>
          <a:lstStyle/>
          <a:p>
            <a:r>
              <a:rPr lang="en-US" dirty="0" smtClean="0"/>
              <a:t>White house Report AI Research strategy</a:t>
            </a:r>
            <a:br>
              <a:rPr lang="en-US" dirty="0" smtClean="0"/>
            </a:br>
            <a:r>
              <a:rPr lang="en-US" dirty="0" smtClean="0"/>
              <a:t>House </a:t>
            </a:r>
            <a:r>
              <a:rPr lang="en-US" dirty="0"/>
              <a:t>of Commons Robotics and AI </a:t>
            </a:r>
            <a:r>
              <a:rPr lang="en-US" dirty="0" smtClean="0"/>
              <a:t>report 10/16</a:t>
            </a:r>
            <a:r>
              <a:rPr lang="en-US" dirty="0"/>
              <a:t/>
            </a:r>
            <a:br>
              <a:rPr lang="en-US" dirty="0"/>
            </a:br>
            <a:endParaRPr lang="en-US" dirty="0"/>
          </a:p>
        </p:txBody>
      </p:sp>
      <p:sp>
        <p:nvSpPr>
          <p:cNvPr id="3" name="Content Placeholder 2"/>
          <p:cNvSpPr>
            <a:spLocks noGrp="1"/>
          </p:cNvSpPr>
          <p:nvPr>
            <p:ph idx="1"/>
          </p:nvPr>
        </p:nvSpPr>
        <p:spPr>
          <a:xfrm>
            <a:off x="1141412" y="1515292"/>
            <a:ext cx="9905999" cy="4585062"/>
          </a:xfrm>
        </p:spPr>
        <p:txBody>
          <a:bodyPr>
            <a:normAutofit fontScale="92500" lnSpcReduction="20000"/>
          </a:bodyPr>
          <a:lstStyle/>
          <a:p>
            <a:r>
              <a:rPr lang="en-US" dirty="0" smtClean="0"/>
              <a:t>“Over </a:t>
            </a:r>
            <a:r>
              <a:rPr lang="en-US" dirty="0"/>
              <a:t>the past decade, the AI subfield of machine learning, which enables computers to learn from experience or examples, has demonstrated increasingly accurate results, causing much excitement about the near-term prospects of AI. While recent attention has been paid to the importance of statistical approaches such as deep learning</a:t>
            </a:r>
            <a:r>
              <a:rPr lang="en-US" dirty="0" smtClean="0"/>
              <a:t>, </a:t>
            </a:r>
            <a:r>
              <a:rPr lang="en-US" dirty="0"/>
              <a:t>impactful AI advances have also been made in a wide variety of other areas, such as perception, natural language processing, formal logics, knowledge representations, robotics, control theory, cognitive system architectures, search and optimization techniques, and many others</a:t>
            </a:r>
            <a:r>
              <a:rPr lang="en-US" dirty="0" smtClean="0"/>
              <a:t>.”</a:t>
            </a:r>
          </a:p>
          <a:p>
            <a:endParaRPr lang="en-US" dirty="0"/>
          </a:p>
          <a:p>
            <a:r>
              <a:rPr lang="en-US" dirty="0"/>
              <a:t>In 2015, the U.S. Government’s investment in unclassified R&amp;D in AI-related technologies was approximately $1.1 billion</a:t>
            </a:r>
            <a:r>
              <a:rPr lang="en-US" dirty="0" smtClean="0"/>
              <a:t>. </a:t>
            </a:r>
          </a:p>
          <a:p>
            <a:r>
              <a:rPr lang="en-US" dirty="0" smtClean="0"/>
              <a:t>UK putting together Commission </a:t>
            </a:r>
            <a:endParaRPr lang="en-US" dirty="0"/>
          </a:p>
          <a:p>
            <a:endParaRPr lang="en-US" dirty="0"/>
          </a:p>
        </p:txBody>
      </p:sp>
    </p:spTree>
    <p:extLst>
      <p:ext uri="{BB962C8B-B14F-4D97-AF65-F5344CB8AC3E}">
        <p14:creationId xmlns:p14="http://schemas.microsoft.com/office/powerpoint/2010/main" val="804693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35132"/>
            <a:ext cx="9905998" cy="1306286"/>
          </a:xfrm>
        </p:spPr>
        <p:txBody>
          <a:bodyPr/>
          <a:lstStyle/>
          <a:p>
            <a:r>
              <a:rPr lang="en-US" dirty="0" smtClean="0"/>
              <a:t>The terms </a:t>
            </a:r>
            <a:r>
              <a:rPr lang="en-US" dirty="0" err="1" smtClean="0"/>
              <a:t>ai</a:t>
            </a:r>
            <a:r>
              <a:rPr lang="en-US" dirty="0" smtClean="0"/>
              <a:t> and machine learning</a:t>
            </a:r>
            <a:endParaRPr lang="en-US" dirty="0"/>
          </a:p>
        </p:txBody>
      </p:sp>
      <p:sp>
        <p:nvSpPr>
          <p:cNvPr id="3" name="Content Placeholder 2"/>
          <p:cNvSpPr>
            <a:spLocks noGrp="1"/>
          </p:cNvSpPr>
          <p:nvPr>
            <p:ph idx="1"/>
          </p:nvPr>
        </p:nvSpPr>
        <p:spPr>
          <a:xfrm>
            <a:off x="1141412" y="1306286"/>
            <a:ext cx="10118771" cy="4976947"/>
          </a:xfrm>
        </p:spPr>
        <p:txBody>
          <a:bodyPr>
            <a:normAutofit fontScale="92500" lnSpcReduction="20000"/>
          </a:bodyPr>
          <a:lstStyle/>
          <a:p>
            <a:r>
              <a:rPr lang="en-US" dirty="0" smtClean="0"/>
              <a:t>AI (like ARTs?  Where the ”artificial” changed to “assisted” once it became normalized)</a:t>
            </a:r>
          </a:p>
          <a:p>
            <a:r>
              <a:rPr lang="en-US" dirty="0" smtClean="0"/>
              <a:t>Technologies and algorithms combined so that software does “intelligent” things  (“computational intelligence”?)</a:t>
            </a:r>
          </a:p>
          <a:p>
            <a:r>
              <a:rPr lang="en-US" dirty="0" smtClean="0"/>
              <a:t>For some, “machine learning” is a synonym for AI, with all things like robotics, natural language processing, computer vision, etc. all part of it </a:t>
            </a:r>
          </a:p>
          <a:p>
            <a:r>
              <a:rPr lang="en-US" dirty="0"/>
              <a:t>F</a:t>
            </a:r>
            <a:r>
              <a:rPr lang="en-US" dirty="0" smtClean="0"/>
              <a:t>or others, machine learning is a subset of AI, or partially overlaps with AI, referring explicitly to AI that learns from its environment – which basically means performance improves over time with more data – including neural nets and deep learning</a:t>
            </a:r>
          </a:p>
          <a:p>
            <a:r>
              <a:rPr lang="en-US" dirty="0"/>
              <a:t>Deep </a:t>
            </a:r>
            <a:r>
              <a:rPr lang="en-US" dirty="0" smtClean="0"/>
              <a:t>learning methods </a:t>
            </a:r>
            <a:r>
              <a:rPr lang="en-US" dirty="0"/>
              <a:t>that use multi-layered neural </a:t>
            </a:r>
            <a:r>
              <a:rPr lang="en-US" dirty="0" smtClean="0"/>
              <a:t>networks are used on some tasks once </a:t>
            </a:r>
            <a:r>
              <a:rPr lang="en-US" dirty="0"/>
              <a:t>believed to be incapable of automation </a:t>
            </a:r>
            <a:endParaRPr lang="en-US" dirty="0" smtClean="0"/>
          </a:p>
          <a:p>
            <a:r>
              <a:rPr lang="en-US" dirty="0" smtClean="0"/>
              <a:t>PUBLIC THINKS ABOUT ARTIFICIAL GENERAL, NOT JUST NARROW, INTELLIGENCE and mixes ML / AI / ROBOTS, normalizing ubiquitous new ML interfaces quickly</a:t>
            </a:r>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2563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6571"/>
            <a:ext cx="9905998" cy="862149"/>
          </a:xfrm>
        </p:spPr>
        <p:txBody>
          <a:bodyPr>
            <a:normAutofit fontScale="90000"/>
          </a:bodyPr>
          <a:lstStyle/>
          <a:p>
            <a:r>
              <a:rPr lang="en-US" dirty="0"/>
              <a:t>National Artificial Intelligence R&amp;D Strategic Plan </a:t>
            </a:r>
            <a:r>
              <a:rPr lang="en-US" dirty="0" smtClean="0"/>
              <a:t>for federally funded research </a:t>
            </a:r>
            <a:r>
              <a:rPr lang="en-US" dirty="0" err="1" smtClean="0"/>
              <a:t>october</a:t>
            </a:r>
            <a:r>
              <a:rPr lang="en-US" dirty="0" smtClean="0"/>
              <a:t> 2016</a:t>
            </a:r>
            <a:r>
              <a:rPr lang="en-US" dirty="0"/>
              <a:t/>
            </a:r>
            <a:br>
              <a:rPr lang="en-US" dirty="0"/>
            </a:br>
            <a:endParaRPr lang="en-US" dirty="0"/>
          </a:p>
        </p:txBody>
      </p:sp>
      <p:sp>
        <p:nvSpPr>
          <p:cNvPr id="3" name="Content Placeholder 2"/>
          <p:cNvSpPr>
            <a:spLocks noGrp="1"/>
          </p:cNvSpPr>
          <p:nvPr>
            <p:ph idx="1"/>
          </p:nvPr>
        </p:nvSpPr>
        <p:spPr>
          <a:xfrm>
            <a:off x="1005840" y="1280160"/>
            <a:ext cx="10463349" cy="5577839"/>
          </a:xfrm>
        </p:spPr>
        <p:txBody>
          <a:bodyPr>
            <a:normAutofit fontScale="85000" lnSpcReduction="10000"/>
          </a:bodyPr>
          <a:lstStyle/>
          <a:p>
            <a:r>
              <a:rPr lang="en-US" dirty="0"/>
              <a:t>Strategy 1: Make long-term investments in AI research. </a:t>
            </a:r>
            <a:r>
              <a:rPr lang="en-US" dirty="0" smtClean="0"/>
              <a:t> . .enable US to </a:t>
            </a:r>
            <a:r>
              <a:rPr lang="en-US" dirty="0"/>
              <a:t>remain a world leader in </a:t>
            </a:r>
            <a:r>
              <a:rPr lang="en-US" dirty="0" smtClean="0"/>
              <a:t>AI</a:t>
            </a:r>
            <a:endParaRPr lang="en-US" dirty="0"/>
          </a:p>
          <a:p>
            <a:r>
              <a:rPr lang="en-US" dirty="0"/>
              <a:t>Strategy 2: Develop effective methods for human-AI collaboration. Rather than replace humans, most AI systems will collaborate with humans </a:t>
            </a:r>
            <a:endParaRPr lang="en-US" dirty="0" smtClean="0"/>
          </a:p>
          <a:p>
            <a:r>
              <a:rPr lang="en-US" b="1" dirty="0" smtClean="0"/>
              <a:t>Strategy </a:t>
            </a:r>
            <a:r>
              <a:rPr lang="en-US" b="1" dirty="0"/>
              <a:t>3</a:t>
            </a:r>
            <a:r>
              <a:rPr lang="en-US" dirty="0"/>
              <a:t>: Understand and address the ethical, legal, and societal implications of </a:t>
            </a:r>
            <a:r>
              <a:rPr lang="en-US" dirty="0" smtClean="0"/>
              <a:t>AI... expect </a:t>
            </a:r>
            <a:r>
              <a:rPr lang="en-US" dirty="0"/>
              <a:t>AI technologies to behave according </a:t>
            </a:r>
            <a:r>
              <a:rPr lang="en-US" dirty="0" smtClean="0"/>
              <a:t>to formal </a:t>
            </a:r>
            <a:r>
              <a:rPr lang="en-US" dirty="0"/>
              <a:t>and informal norms to which we hold </a:t>
            </a:r>
            <a:r>
              <a:rPr lang="en-US" dirty="0" smtClean="0"/>
              <a:t>fellow humans </a:t>
            </a:r>
          </a:p>
          <a:p>
            <a:r>
              <a:rPr lang="en-US" dirty="0" smtClean="0"/>
              <a:t>Strategy </a:t>
            </a:r>
            <a:r>
              <a:rPr lang="en-US" dirty="0"/>
              <a:t>4: Ensure the safety and security of AI </a:t>
            </a:r>
            <a:r>
              <a:rPr lang="en-US" dirty="0" smtClean="0"/>
              <a:t>systems. . . assurance </a:t>
            </a:r>
            <a:r>
              <a:rPr lang="en-US" dirty="0"/>
              <a:t>is needed that the systems will operate </a:t>
            </a:r>
            <a:r>
              <a:rPr lang="en-US" dirty="0" smtClean="0"/>
              <a:t>. . . in </a:t>
            </a:r>
            <a:r>
              <a:rPr lang="en-US" dirty="0"/>
              <a:t>a controlled, well-defined, and well-understood </a:t>
            </a:r>
            <a:r>
              <a:rPr lang="en-US" dirty="0" smtClean="0"/>
              <a:t>manner</a:t>
            </a:r>
          </a:p>
          <a:p>
            <a:r>
              <a:rPr lang="en-US" dirty="0" smtClean="0"/>
              <a:t>Strategy </a:t>
            </a:r>
            <a:r>
              <a:rPr lang="en-US" dirty="0"/>
              <a:t>5: Develop shared public datasets and environments for AI training and testing. The depth, quality, and accuracy of training datasets and resources significantly affect AI </a:t>
            </a:r>
            <a:r>
              <a:rPr lang="en-US" dirty="0" smtClean="0"/>
              <a:t>performance </a:t>
            </a:r>
          </a:p>
          <a:p>
            <a:r>
              <a:rPr lang="en-US" dirty="0" smtClean="0"/>
              <a:t>Strategy </a:t>
            </a:r>
            <a:r>
              <a:rPr lang="en-US" dirty="0"/>
              <a:t>6: Measure and evaluate AI technologies through standards and benchmarks. </a:t>
            </a:r>
            <a:r>
              <a:rPr lang="en-US" dirty="0" smtClean="0"/>
              <a:t> . . and </a:t>
            </a:r>
            <a:r>
              <a:rPr lang="en-US" dirty="0"/>
              <a:t>community engagement that guide and </a:t>
            </a:r>
            <a:r>
              <a:rPr lang="en-US" dirty="0" smtClean="0"/>
              <a:t>evaluate </a:t>
            </a:r>
            <a:r>
              <a:rPr lang="en-US" dirty="0"/>
              <a:t>progress in </a:t>
            </a:r>
            <a:r>
              <a:rPr lang="en-US" dirty="0" smtClean="0"/>
              <a:t>AI</a:t>
            </a:r>
          </a:p>
          <a:p>
            <a:r>
              <a:rPr lang="en-US" dirty="0" smtClean="0"/>
              <a:t>Strategy </a:t>
            </a:r>
            <a:r>
              <a:rPr lang="en-US" dirty="0"/>
              <a:t>7: Better understand the national AI R&amp;D workforce </a:t>
            </a:r>
            <a:r>
              <a:rPr lang="en-US" dirty="0" smtClean="0"/>
              <a:t>needs. . .AI </a:t>
            </a:r>
            <a:r>
              <a:rPr lang="en-US" dirty="0"/>
              <a:t>will require a strong community of AI </a:t>
            </a:r>
            <a:r>
              <a:rPr lang="en-US" dirty="0" smtClean="0"/>
              <a:t>researchers</a:t>
            </a:r>
            <a:endParaRPr lang="en-US" dirty="0"/>
          </a:p>
        </p:txBody>
      </p:sp>
    </p:spTree>
    <p:extLst>
      <p:ext uri="{BB962C8B-B14F-4D97-AF65-F5344CB8AC3E}">
        <p14:creationId xmlns:p14="http://schemas.microsoft.com/office/powerpoint/2010/main" val="1033100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1258"/>
            <a:ext cx="9905998" cy="849086"/>
          </a:xfrm>
        </p:spPr>
        <p:txBody>
          <a:bodyPr>
            <a:normAutofit fontScale="90000"/>
          </a:bodyPr>
          <a:lstStyle/>
          <a:p>
            <a:r>
              <a:rPr lang="en-US" dirty="0"/>
              <a:t>Partnership on Artificial Intelligence to Benefit People and </a:t>
            </a:r>
            <a:r>
              <a:rPr lang="en-US" dirty="0" smtClean="0"/>
              <a:t>Society (9/16; 1/17)</a:t>
            </a:r>
            <a:endParaRPr lang="en-US" dirty="0"/>
          </a:p>
        </p:txBody>
      </p:sp>
      <p:sp>
        <p:nvSpPr>
          <p:cNvPr id="3" name="Content Placeholder 2"/>
          <p:cNvSpPr>
            <a:spLocks noGrp="1"/>
          </p:cNvSpPr>
          <p:nvPr>
            <p:ph idx="1"/>
          </p:nvPr>
        </p:nvSpPr>
        <p:spPr>
          <a:xfrm>
            <a:off x="927464" y="1280159"/>
            <a:ext cx="10384970" cy="5577841"/>
          </a:xfrm>
        </p:spPr>
        <p:txBody>
          <a:bodyPr>
            <a:normAutofit fontScale="92500"/>
          </a:bodyPr>
          <a:lstStyle/>
          <a:p>
            <a:r>
              <a:rPr lang="en-US" dirty="0" smtClean="0"/>
              <a:t>January 2017: new members . . . based </a:t>
            </a:r>
            <a:r>
              <a:rPr lang="en-US" dirty="0"/>
              <a:t>on </a:t>
            </a:r>
            <a:r>
              <a:rPr lang="en-US" dirty="0" smtClean="0"/>
              <a:t>expertise </a:t>
            </a:r>
            <a:r>
              <a:rPr lang="en-US" dirty="0"/>
              <a:t>in civil rights, economics, and open research, </a:t>
            </a:r>
            <a:r>
              <a:rPr lang="en-US" dirty="0" smtClean="0"/>
              <a:t>to join Amazon</a:t>
            </a:r>
            <a:r>
              <a:rPr lang="en-US" dirty="0"/>
              <a:t>, Microsoft, IBM, Google, </a:t>
            </a:r>
            <a:r>
              <a:rPr lang="en-US" dirty="0" smtClean="0"/>
              <a:t>Facebook and Apple</a:t>
            </a:r>
          </a:p>
          <a:p>
            <a:pPr fontAlgn="base"/>
            <a:r>
              <a:rPr lang="en-US" dirty="0" smtClean="0"/>
              <a:t>Ensure that </a:t>
            </a:r>
            <a:r>
              <a:rPr lang="en-US" dirty="0"/>
              <a:t>AI technologies </a:t>
            </a:r>
            <a:r>
              <a:rPr lang="en-US" dirty="0" smtClean="0"/>
              <a:t>are understandable </a:t>
            </a:r>
            <a:r>
              <a:rPr lang="en-US" dirty="0"/>
              <a:t>and interpretable </a:t>
            </a:r>
            <a:r>
              <a:rPr lang="en-US" dirty="0" smtClean="0"/>
              <a:t>and benefit </a:t>
            </a:r>
            <a:r>
              <a:rPr lang="en-US" dirty="0"/>
              <a:t>and empower as many people as </a:t>
            </a:r>
            <a:r>
              <a:rPr lang="en-US" dirty="0" smtClean="0"/>
              <a:t>possible; educate </a:t>
            </a:r>
            <a:r>
              <a:rPr lang="en-US" dirty="0"/>
              <a:t>and listen to the public and actively engage </a:t>
            </a:r>
            <a:r>
              <a:rPr lang="en-US" dirty="0" smtClean="0"/>
              <a:t>stakeholders, including business</a:t>
            </a:r>
            <a:endParaRPr lang="en-US" dirty="0"/>
          </a:p>
          <a:p>
            <a:pPr fontAlgn="base"/>
            <a:r>
              <a:rPr lang="en-US" dirty="0" smtClean="0"/>
              <a:t>Open </a:t>
            </a:r>
            <a:r>
              <a:rPr lang="en-US" dirty="0"/>
              <a:t>research and dialog on the ethical, social, economic, and legal implications of AI.</a:t>
            </a:r>
          </a:p>
          <a:p>
            <a:pPr fontAlgn="base"/>
            <a:r>
              <a:rPr lang="en-US" dirty="0"/>
              <a:t>P</a:t>
            </a:r>
            <a:r>
              <a:rPr lang="en-US" dirty="0" smtClean="0"/>
              <a:t>rivacy </a:t>
            </a:r>
            <a:r>
              <a:rPr lang="en-US" dirty="0"/>
              <a:t>and security of </a:t>
            </a:r>
            <a:r>
              <a:rPr lang="en-US" dirty="0" smtClean="0"/>
              <a:t>individuals; understanding/respecting interests </a:t>
            </a:r>
            <a:r>
              <a:rPr lang="en-US" dirty="0"/>
              <a:t>of all </a:t>
            </a:r>
            <a:r>
              <a:rPr lang="en-US" dirty="0" smtClean="0"/>
              <a:t>parties; making AI </a:t>
            </a:r>
            <a:r>
              <a:rPr lang="en-US" dirty="0"/>
              <a:t>research and engineering communities </a:t>
            </a:r>
            <a:r>
              <a:rPr lang="en-US" dirty="0" smtClean="0"/>
              <a:t>socially </a:t>
            </a:r>
            <a:r>
              <a:rPr lang="en-US" dirty="0"/>
              <a:t>responsible, sensitive and engaged </a:t>
            </a:r>
            <a:r>
              <a:rPr lang="en-US" dirty="0" smtClean="0"/>
              <a:t>with wider society; ensuring </a:t>
            </a:r>
            <a:r>
              <a:rPr lang="en-US" dirty="0"/>
              <a:t>that AI research and technology is robust, reliable, trustworthy, and operates within secure </a:t>
            </a:r>
            <a:r>
              <a:rPr lang="en-US" dirty="0" smtClean="0"/>
              <a:t>constraints; opposing </a:t>
            </a:r>
            <a:r>
              <a:rPr lang="en-US" dirty="0"/>
              <a:t>development and use of AI technologies that would violate international conventions or human rights, and promoting safeguards and technologies that do no </a:t>
            </a:r>
            <a:r>
              <a:rPr lang="en-US" dirty="0" smtClean="0"/>
              <a:t>harm</a:t>
            </a:r>
            <a:endParaRPr lang="en-US" dirty="0"/>
          </a:p>
        </p:txBody>
      </p:sp>
    </p:spTree>
    <p:extLst>
      <p:ext uri="{BB962C8B-B14F-4D97-AF65-F5344CB8AC3E}">
        <p14:creationId xmlns:p14="http://schemas.microsoft.com/office/powerpoint/2010/main" val="457422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04503"/>
            <a:ext cx="9905998" cy="744583"/>
          </a:xfrm>
        </p:spPr>
        <p:txBody>
          <a:bodyPr>
            <a:normAutofit fontScale="90000"/>
          </a:bodyPr>
          <a:lstStyle/>
          <a:p>
            <a:r>
              <a:rPr lang="en-US" dirty="0" smtClean="0"/>
              <a:t>Autonomous and assistive &amp; Augmented ml/</a:t>
            </a:r>
            <a:r>
              <a:rPr lang="en-US" dirty="0" err="1" smtClean="0"/>
              <a:t>ai</a:t>
            </a:r>
            <a:endParaRPr lang="en-US" dirty="0"/>
          </a:p>
        </p:txBody>
      </p:sp>
      <p:sp>
        <p:nvSpPr>
          <p:cNvPr id="3" name="Content Placeholder 2"/>
          <p:cNvSpPr>
            <a:spLocks noGrp="1"/>
          </p:cNvSpPr>
          <p:nvPr>
            <p:ph idx="1"/>
          </p:nvPr>
        </p:nvSpPr>
        <p:spPr>
          <a:xfrm>
            <a:off x="1141412" y="1045029"/>
            <a:ext cx="10184085" cy="5421085"/>
          </a:xfrm>
        </p:spPr>
        <p:txBody>
          <a:bodyPr>
            <a:normAutofit fontScale="92500" lnSpcReduction="10000"/>
          </a:bodyPr>
          <a:lstStyle/>
          <a:p>
            <a:r>
              <a:rPr lang="en-US" dirty="0" smtClean="0"/>
              <a:t>Some </a:t>
            </a:r>
            <a:r>
              <a:rPr lang="en-US" dirty="0"/>
              <a:t>of the arenas where we once defined what it meant to be intelligent are now dependent on computational intelligence </a:t>
            </a:r>
            <a:r>
              <a:rPr lang="en-US" dirty="0" smtClean="0"/>
              <a:t>to be world class as a human (chess</a:t>
            </a:r>
            <a:r>
              <a:rPr lang="en-US" dirty="0"/>
              <a:t>, </a:t>
            </a:r>
            <a:r>
              <a:rPr lang="en-US" dirty="0" smtClean="0"/>
              <a:t>Go) </a:t>
            </a:r>
          </a:p>
          <a:p>
            <a:r>
              <a:rPr lang="en-US" dirty="0" smtClean="0"/>
              <a:t>AI/ML good at things we are bad at that we do not think are intelligent (porn, dating..) </a:t>
            </a:r>
          </a:p>
          <a:p>
            <a:r>
              <a:rPr lang="en-US" dirty="0" smtClean="0"/>
              <a:t>Phylogenetic/ontogenetic correlates in layers? Social aspects of learning – snow monkeys . . .don’t have to be that smart?</a:t>
            </a:r>
            <a:endParaRPr lang="en-US" dirty="0"/>
          </a:p>
          <a:p>
            <a:r>
              <a:rPr lang="en-US" dirty="0" smtClean="0"/>
              <a:t>Public has focused </a:t>
            </a:r>
            <a:r>
              <a:rPr lang="en-US" dirty="0"/>
              <a:t>a lot on what AI would mean in autonomous form – </a:t>
            </a:r>
            <a:r>
              <a:rPr lang="en-US" dirty="0" smtClean="0"/>
              <a:t>from </a:t>
            </a:r>
            <a:r>
              <a:rPr lang="en-US" dirty="0" err="1" smtClean="0"/>
              <a:t>Sci</a:t>
            </a:r>
            <a:r>
              <a:rPr lang="en-US" dirty="0" smtClean="0"/>
              <a:t> Fi where robots have emergent intelligence, emotions and moral landscapes and consequent social and political organizing and plotting; </a:t>
            </a:r>
            <a:r>
              <a:rPr lang="en-US" dirty="0"/>
              <a:t>and fears of autonomous </a:t>
            </a:r>
            <a:r>
              <a:rPr lang="en-US" dirty="0" smtClean="0"/>
              <a:t>warfare</a:t>
            </a:r>
          </a:p>
          <a:p>
            <a:r>
              <a:rPr lang="en-US" dirty="0" smtClean="0"/>
              <a:t>Assistive and augmentative ML has great potential for living well with various disabilities, as well as overcoming barriers, </a:t>
            </a:r>
            <a:r>
              <a:rPr lang="en-US" dirty="0" err="1"/>
              <a:t>e.g</a:t>
            </a:r>
            <a:r>
              <a:rPr lang="en-US" dirty="0"/>
              <a:t> language translation (romance ads)</a:t>
            </a:r>
            <a:endParaRPr lang="en-US" dirty="0" smtClean="0"/>
          </a:p>
          <a:p>
            <a:r>
              <a:rPr lang="en-US" dirty="0" smtClean="0"/>
              <a:t>Hybrid human-AI systems also raise huge challenges about conforming to social norms and laws designed for human capabilities, boundaries of the self, and national borders</a:t>
            </a:r>
          </a:p>
        </p:txBody>
      </p:sp>
    </p:spTree>
    <p:extLst>
      <p:ext uri="{BB962C8B-B14F-4D97-AF65-F5344CB8AC3E}">
        <p14:creationId xmlns:p14="http://schemas.microsoft.com/office/powerpoint/2010/main" val="887879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56754"/>
            <a:ext cx="9905998" cy="1515292"/>
          </a:xfrm>
        </p:spPr>
        <p:txBody>
          <a:bodyPr>
            <a:normAutofit/>
          </a:bodyPr>
          <a:lstStyle/>
          <a:p>
            <a:r>
              <a:rPr lang="en-US" dirty="0" smtClean="0"/>
              <a:t>machine learning THREATS:</a:t>
            </a:r>
            <a:r>
              <a:rPr lang="en-US" dirty="0"/>
              <a:t/>
            </a:r>
            <a:br>
              <a:rPr lang="en-US" dirty="0"/>
            </a:br>
            <a:r>
              <a:rPr lang="en-US" dirty="0"/>
              <a:t> Algorithmic oppression / filtering </a:t>
            </a:r>
            <a:r>
              <a:rPr lang="en-US" dirty="0" smtClean="0"/>
              <a:t>/ TRIAGE</a:t>
            </a:r>
            <a:endParaRPr lang="en-US" dirty="0"/>
          </a:p>
        </p:txBody>
      </p:sp>
      <p:sp>
        <p:nvSpPr>
          <p:cNvPr id="3" name="Content Placeholder 2"/>
          <p:cNvSpPr>
            <a:spLocks noGrp="1"/>
          </p:cNvSpPr>
          <p:nvPr>
            <p:ph idx="1"/>
          </p:nvPr>
        </p:nvSpPr>
        <p:spPr>
          <a:xfrm>
            <a:off x="1141412" y="1541418"/>
            <a:ext cx="9905999" cy="4833256"/>
          </a:xfrm>
        </p:spPr>
        <p:txBody>
          <a:bodyPr>
            <a:normAutofit fontScale="92500"/>
          </a:bodyPr>
          <a:lstStyle/>
          <a:p>
            <a:r>
              <a:rPr lang="en-US" dirty="0" smtClean="0"/>
              <a:t>Dave </a:t>
            </a:r>
            <a:r>
              <a:rPr lang="en-US" dirty="0" err="1" smtClean="0"/>
              <a:t>Coplin</a:t>
            </a:r>
            <a:r>
              <a:rPr lang="en-US" dirty="0" smtClean="0"/>
              <a:t> from Microsoft: “in AI every time an algorithm is written, embedded within it will be all the biases that exist in the humans who created it”. He </a:t>
            </a:r>
            <a:r>
              <a:rPr lang="en-US" dirty="0" err="1" smtClean="0"/>
              <a:t>emphasised</a:t>
            </a:r>
            <a:r>
              <a:rPr lang="en-US" dirty="0" smtClean="0"/>
              <a:t> a need “to be mindful of the philosophies, morals and ethics of the </a:t>
            </a:r>
            <a:r>
              <a:rPr lang="en-US" dirty="0" err="1" smtClean="0"/>
              <a:t>organisations</a:t>
            </a:r>
            <a:r>
              <a:rPr lang="en-US" dirty="0" smtClean="0"/>
              <a:t> [...] creating the algorithms that increasingly we rely on every day” (</a:t>
            </a:r>
            <a:r>
              <a:rPr lang="en-US" dirty="0" err="1" smtClean="0"/>
              <a:t>HoC</a:t>
            </a:r>
            <a:r>
              <a:rPr lang="en-US" dirty="0" smtClean="0"/>
              <a:t> report, 10/16)</a:t>
            </a:r>
          </a:p>
          <a:p>
            <a:r>
              <a:rPr lang="en-US" dirty="0" smtClean="0"/>
              <a:t>Many scholars working on this: </a:t>
            </a:r>
            <a:r>
              <a:rPr lang="en-US" dirty="0" err="1" smtClean="0"/>
              <a:t>Safiya</a:t>
            </a:r>
            <a:r>
              <a:rPr lang="en-US" dirty="0" smtClean="0"/>
              <a:t> </a:t>
            </a:r>
            <a:r>
              <a:rPr lang="en-US" dirty="0" err="1" smtClean="0"/>
              <a:t>Umoja</a:t>
            </a:r>
            <a:r>
              <a:rPr lang="en-US" dirty="0" smtClean="0"/>
              <a:t> Noble algorithms of oppression; Cathy O’Neil weapons of math destruction; Holston, </a:t>
            </a:r>
            <a:r>
              <a:rPr lang="en-US" dirty="0" err="1" smtClean="0"/>
              <a:t>Ochigame</a:t>
            </a:r>
            <a:r>
              <a:rPr lang="en-US" dirty="0" smtClean="0"/>
              <a:t> algorithmic filtering</a:t>
            </a:r>
          </a:p>
          <a:p>
            <a:r>
              <a:rPr lang="en-US" dirty="0" smtClean="0"/>
              <a:t>Supervised </a:t>
            </a:r>
            <a:r>
              <a:rPr lang="en-US" dirty="0"/>
              <a:t>learning </a:t>
            </a:r>
            <a:r>
              <a:rPr lang="en-US" dirty="0" smtClean="0"/>
              <a:t>algorithms, Unsupervised learning, </a:t>
            </a:r>
            <a:r>
              <a:rPr lang="en-US" dirty="0" err="1"/>
              <a:t>Semisupervised</a:t>
            </a:r>
            <a:r>
              <a:rPr lang="en-US" dirty="0"/>
              <a:t> learning, Reinforcement </a:t>
            </a:r>
            <a:r>
              <a:rPr lang="en-US" dirty="0" smtClean="0"/>
              <a:t>learning: each has its issues; even basic processes like validation and verification are relative to the constraints of the formal specifications</a:t>
            </a:r>
          </a:p>
          <a:p>
            <a:endParaRPr lang="en-US" dirty="0"/>
          </a:p>
        </p:txBody>
      </p:sp>
    </p:spTree>
    <p:extLst>
      <p:ext uri="{BB962C8B-B14F-4D97-AF65-F5344CB8AC3E}">
        <p14:creationId xmlns:p14="http://schemas.microsoft.com/office/powerpoint/2010/main" val="1596766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82880"/>
            <a:ext cx="9905998" cy="1136469"/>
          </a:xfrm>
        </p:spPr>
        <p:txBody>
          <a:bodyPr/>
          <a:lstStyle/>
          <a:p>
            <a:r>
              <a:rPr lang="en-US" dirty="0" smtClean="0"/>
              <a:t>Big issues: Threats, </a:t>
            </a:r>
            <a:r>
              <a:rPr lang="en-US" dirty="0" err="1" smtClean="0"/>
              <a:t>cont</a:t>
            </a:r>
            <a:endParaRPr lang="en-US" dirty="0"/>
          </a:p>
        </p:txBody>
      </p:sp>
      <p:sp>
        <p:nvSpPr>
          <p:cNvPr id="3" name="Content Placeholder 2"/>
          <p:cNvSpPr>
            <a:spLocks noGrp="1"/>
          </p:cNvSpPr>
          <p:nvPr>
            <p:ph idx="1"/>
          </p:nvPr>
        </p:nvSpPr>
        <p:spPr>
          <a:xfrm>
            <a:off x="1141412" y="1201783"/>
            <a:ext cx="9905999" cy="5368835"/>
          </a:xfrm>
        </p:spPr>
        <p:txBody>
          <a:bodyPr>
            <a:normAutofit lnSpcReduction="10000"/>
          </a:bodyPr>
          <a:lstStyle/>
          <a:p>
            <a:r>
              <a:rPr lang="en-US" dirty="0" smtClean="0"/>
              <a:t>Autonomous weapons – frameworks for </a:t>
            </a:r>
            <a:r>
              <a:rPr lang="en-US" dirty="0"/>
              <a:t>regulation </a:t>
            </a:r>
            <a:r>
              <a:rPr lang="en-US" dirty="0" smtClean="0"/>
              <a:t>(lock-out </a:t>
            </a:r>
            <a:r>
              <a:rPr lang="en-US" dirty="0"/>
              <a:t>with autonomous analyzing and countering </a:t>
            </a:r>
            <a:r>
              <a:rPr lang="en-US" dirty="0" smtClean="0"/>
              <a:t>cyberattacks?)</a:t>
            </a:r>
          </a:p>
          <a:p>
            <a:r>
              <a:rPr lang="en-US" dirty="0" smtClean="0"/>
              <a:t>Future of work – deskilling / reskilling / </a:t>
            </a:r>
            <a:r>
              <a:rPr lang="en-US" dirty="0" err="1" smtClean="0"/>
              <a:t>superskilling</a:t>
            </a:r>
            <a:r>
              <a:rPr lang="en-US" dirty="0" smtClean="0"/>
              <a:t>?  Which jobs will be hardest to automate, from citrus </a:t>
            </a:r>
            <a:r>
              <a:rPr lang="en-US" dirty="0"/>
              <a:t>picking </a:t>
            </a:r>
            <a:r>
              <a:rPr lang="en-US" dirty="0" smtClean="0"/>
              <a:t>to </a:t>
            </a:r>
            <a:r>
              <a:rPr lang="en-US" dirty="0"/>
              <a:t>emotion and care </a:t>
            </a:r>
            <a:r>
              <a:rPr lang="en-US" dirty="0" smtClean="0"/>
              <a:t>work.  </a:t>
            </a:r>
            <a:r>
              <a:rPr lang="en-US" dirty="0"/>
              <a:t>M</a:t>
            </a:r>
            <a:r>
              <a:rPr lang="en-US" dirty="0" smtClean="0"/>
              <a:t>any </a:t>
            </a:r>
            <a:r>
              <a:rPr lang="en-US" dirty="0"/>
              <a:t>jobs that currently seem least likely to be automated </a:t>
            </a:r>
            <a:r>
              <a:rPr lang="en-US" dirty="0" smtClean="0"/>
              <a:t>have </a:t>
            </a:r>
            <a:r>
              <a:rPr lang="en-US" dirty="0"/>
              <a:t>been racialized and gendered in ways connected to care and immigration, and have rarely paid living </a:t>
            </a:r>
            <a:r>
              <a:rPr lang="en-US" dirty="0" smtClean="0"/>
              <a:t>wages; how do we revalue work?</a:t>
            </a:r>
          </a:p>
          <a:p>
            <a:r>
              <a:rPr lang="en-US" dirty="0" smtClean="0"/>
              <a:t>Exacerbate inequality – digital divides; EJ and ecological concerns in data hardware and storage and cooling; fast innovation leads to extreme economic inequality; filtering / oppression / triage</a:t>
            </a:r>
          </a:p>
          <a:p>
            <a:r>
              <a:rPr lang="en-US" dirty="0" smtClean="0"/>
              <a:t>Divided societies with algorithmic bubbles – challenges of populism (recommendations, news feeds, </a:t>
            </a:r>
            <a:r>
              <a:rPr lang="en-US" dirty="0" err="1" smtClean="0"/>
              <a:t>etc</a:t>
            </a:r>
            <a:r>
              <a:rPr lang="en-US" dirty="0" smtClean="0"/>
              <a:t>) </a:t>
            </a:r>
          </a:p>
          <a:p>
            <a:endParaRPr lang="en-US" dirty="0"/>
          </a:p>
        </p:txBody>
      </p:sp>
    </p:spTree>
    <p:extLst>
      <p:ext uri="{BB962C8B-B14F-4D97-AF65-F5344CB8AC3E}">
        <p14:creationId xmlns:p14="http://schemas.microsoft.com/office/powerpoint/2010/main" val="17211432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9326</TotalTime>
  <Words>1575</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Tw Cen MT</vt:lpstr>
      <vt:lpstr>Circuit</vt:lpstr>
      <vt:lpstr>Protecting and Enhancing Our Humanity in an Age of Machine Learning</vt:lpstr>
      <vt:lpstr>ABSTRACT and stakes</vt:lpstr>
      <vt:lpstr>White house Report AI Research strategy House of Commons Robotics and AI report 10/16 </vt:lpstr>
      <vt:lpstr>The terms ai and machine learning</vt:lpstr>
      <vt:lpstr>National Artificial Intelligence R&amp;D Strategic Plan for federally funded research october 2016 </vt:lpstr>
      <vt:lpstr>Partnership on Artificial Intelligence to Benefit People and Society (9/16; 1/17)</vt:lpstr>
      <vt:lpstr>Autonomous and assistive &amp; Augmented ml/ai</vt:lpstr>
      <vt:lpstr>machine learning THREATS:  Algorithmic oppression / filtering / TRIAGE</vt:lpstr>
      <vt:lpstr>Big issues: Threats, cont</vt:lpstr>
      <vt:lpstr>Science fare: social benchmarking</vt:lpstr>
      <vt:lpstr>DATA science programs and education</vt:lpstr>
      <vt:lpstr>The future of humanity and robot love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Howard, Rodney N.</cp:lastModifiedBy>
  <cp:revision>106</cp:revision>
  <dcterms:created xsi:type="dcterms:W3CDTF">2017-01-25T01:17:39Z</dcterms:created>
  <dcterms:modified xsi:type="dcterms:W3CDTF">2017-01-31T22:05:32Z</dcterms:modified>
</cp:coreProperties>
</file>