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7" r:id="rId4"/>
    <p:sldMasterId id="2147484047" r:id="rId5"/>
    <p:sldMasterId id="2147484049" r:id="rId6"/>
  </p:sldMasterIdLst>
  <p:notesMasterIdLst>
    <p:notesMasterId r:id="rId32"/>
  </p:notesMasterIdLst>
  <p:handoutMasterIdLst>
    <p:handoutMasterId r:id="rId33"/>
  </p:handoutMasterIdLst>
  <p:sldIdLst>
    <p:sldId id="826" r:id="rId7"/>
    <p:sldId id="827" r:id="rId8"/>
    <p:sldId id="828" r:id="rId9"/>
    <p:sldId id="789" r:id="rId10"/>
    <p:sldId id="790" r:id="rId11"/>
    <p:sldId id="792" r:id="rId12"/>
    <p:sldId id="791" r:id="rId13"/>
    <p:sldId id="829" r:id="rId14"/>
    <p:sldId id="793" r:id="rId15"/>
    <p:sldId id="794" r:id="rId16"/>
    <p:sldId id="795" r:id="rId17"/>
    <p:sldId id="796" r:id="rId18"/>
    <p:sldId id="797" r:id="rId19"/>
    <p:sldId id="800" r:id="rId20"/>
    <p:sldId id="802" r:id="rId21"/>
    <p:sldId id="803" r:id="rId22"/>
    <p:sldId id="804" r:id="rId23"/>
    <p:sldId id="805" r:id="rId24"/>
    <p:sldId id="806" r:id="rId25"/>
    <p:sldId id="807" r:id="rId26"/>
    <p:sldId id="812" r:id="rId27"/>
    <p:sldId id="815" r:id="rId28"/>
    <p:sldId id="816" r:id="rId29"/>
    <p:sldId id="824" r:id="rId30"/>
    <p:sldId id="817"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EF0213-90B8-498B-B9C8-9996936ED392}">
          <p14:sldIdLst>
            <p14:sldId id="826"/>
            <p14:sldId id="827"/>
            <p14:sldId id="828"/>
            <p14:sldId id="789"/>
            <p14:sldId id="790"/>
            <p14:sldId id="792"/>
            <p14:sldId id="791"/>
            <p14:sldId id="829"/>
            <p14:sldId id="793"/>
            <p14:sldId id="794"/>
            <p14:sldId id="795"/>
            <p14:sldId id="796"/>
            <p14:sldId id="797"/>
            <p14:sldId id="800"/>
            <p14:sldId id="802"/>
            <p14:sldId id="803"/>
            <p14:sldId id="804"/>
            <p14:sldId id="805"/>
            <p14:sldId id="806"/>
            <p14:sldId id="807"/>
            <p14:sldId id="812"/>
            <p14:sldId id="815"/>
            <p14:sldId id="816"/>
            <p14:sldId id="824"/>
            <p14:sldId id="817"/>
          </p14:sldIdLst>
        </p14:section>
      </p14:sectionLst>
    </p:ex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pos="128">
          <p15:clr>
            <a:srgbClr val="A4A3A4"/>
          </p15:clr>
        </p15:guide>
        <p15:guide id="9" pos="1767">
          <p15:clr>
            <a:srgbClr val="A4A3A4"/>
          </p15:clr>
        </p15:guide>
        <p15:guide id="10" pos="7548">
          <p15:clr>
            <a:srgbClr val="A4A3A4"/>
          </p15:clr>
        </p15:guide>
        <p15:guide id="11" pos="328">
          <p15:clr>
            <a:srgbClr val="A4A3A4"/>
          </p15:clr>
        </p15:guide>
        <p15:guide id="12" pos="7353">
          <p15:clr>
            <a:srgbClr val="A4A3A4"/>
          </p15:clr>
        </p15:guide>
        <p15:guide id="13" pos="613">
          <p15:clr>
            <a:srgbClr val="A4A3A4"/>
          </p15:clr>
        </p15:guide>
        <p15:guide id="14" pos="7062">
          <p15:clr>
            <a:srgbClr val="A4A3A4"/>
          </p15:clr>
        </p15:guide>
        <p15:guide id="15"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002050"/>
    <a:srgbClr val="00188F"/>
    <a:srgbClr val="000000"/>
    <a:srgbClr val="FFFFFF"/>
    <a:srgbClr val="505050"/>
    <a:srgbClr val="969696"/>
    <a:srgbClr val="D2D2D2"/>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901" autoAdjust="0"/>
  </p:normalViewPr>
  <p:slideViewPr>
    <p:cSldViewPr snapToGrid="0">
      <p:cViewPr varScale="1">
        <p:scale>
          <a:sx n="37" d="100"/>
          <a:sy n="37" d="100"/>
        </p:scale>
        <p:origin x="462" y="42"/>
      </p:cViewPr>
      <p:guideLst>
        <p:guide orient="horz" pos="142"/>
        <p:guide orient="horz" pos="4176"/>
        <p:guide orient="horz" pos="912"/>
        <p:guide orient="horz" pos="1197"/>
        <p:guide orient="horz" pos="1957"/>
        <p:guide orient="horz" pos="2736"/>
        <p:guide orient="horz" pos="2159"/>
        <p:guide pos="128"/>
        <p:guide pos="1767"/>
        <p:guide pos="7548"/>
        <p:guide pos="328"/>
        <p:guide pos="7353"/>
        <p:guide pos="613"/>
        <p:guide pos="7062"/>
        <p:guide pos="3837"/>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03EAF-1DAD-4722-B3A3-4E72575D47C7}" type="doc">
      <dgm:prSet loTypeId="urn:microsoft.com/office/officeart/2005/8/layout/cycle8" loCatId="cycle" qsTypeId="urn:microsoft.com/office/officeart/2005/8/quickstyle/simple2" qsCatId="simple" csTypeId="urn:microsoft.com/office/officeart/2005/8/colors/accent0_2" csCatId="mainScheme" phldr="1"/>
      <dgm:spPr/>
      <dgm:t>
        <a:bodyPr/>
        <a:lstStyle/>
        <a:p>
          <a:endParaRPr lang="en-US"/>
        </a:p>
      </dgm:t>
    </dgm:pt>
    <dgm:pt modelId="{F889AC00-DE09-4D9D-AE6F-ADA3FB10A467}">
      <dgm:prSet phldrT="[Text]" custT="1"/>
      <dgm:spPr>
        <a:xfrm>
          <a:off x="751811" y="180598"/>
          <a:ext cx="2531455" cy="2531455"/>
        </a:xfr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7FBA00">
                  <a:hueOff val="0"/>
                  <a:satOff val="0"/>
                  <a:lumOff val="0"/>
                  <a:alphaOff val="0"/>
                </a:srgbClr>
              </a:solidFill>
              <a:latin typeface="Segoe UI"/>
              <a:ea typeface="+mn-ea"/>
              <a:cs typeface="+mn-cs"/>
            </a:rPr>
            <a:t>Explore</a:t>
          </a:r>
          <a:endParaRPr lang="en-US" sz="1600" dirty="0">
            <a:solidFill>
              <a:srgbClr val="7FBA00">
                <a:hueOff val="0"/>
                <a:satOff val="0"/>
                <a:lumOff val="0"/>
                <a:alphaOff val="0"/>
              </a:srgbClr>
            </a:solidFill>
            <a:latin typeface="Segoe UI"/>
            <a:ea typeface="+mn-ea"/>
            <a:cs typeface="+mn-cs"/>
          </a:endParaRPr>
        </a:p>
      </dgm:t>
    </dgm:pt>
    <dgm:pt modelId="{81877BD2-AB26-4A77-85E3-5C2FB3B9C467}" type="parTrans" cxnId="{FB82497C-EAFA-41FE-9B64-28A3CF19FB8B}">
      <dgm:prSet/>
      <dgm:spPr/>
      <dgm:t>
        <a:bodyPr/>
        <a:lstStyle/>
        <a:p>
          <a:endParaRPr lang="en-US"/>
        </a:p>
      </dgm:t>
    </dgm:pt>
    <dgm:pt modelId="{47C4B794-891E-43EC-8B34-346D9EA9C6FA}" type="sibTrans" cxnId="{FB82497C-EAFA-41FE-9B64-28A3CF19FB8B}">
      <dgm:prSet/>
      <dgm:spPr/>
      <dgm:t>
        <a:bodyPr/>
        <a:lstStyle/>
        <a:p>
          <a:endParaRPr lang="en-US"/>
        </a:p>
      </dgm:t>
    </dgm:pt>
    <dgm:pt modelId="{5644689A-FBAB-4561-B25B-CED994A41C23}">
      <dgm:prSet custT="1"/>
      <dgm:spPr>
        <a:xfrm>
          <a:off x="751811" y="265583"/>
          <a:ext cx="2531455" cy="2531455"/>
        </a:xfrm>
        <a:solidFill>
          <a:srgbClr val="FFFFFF">
            <a:hueOff val="0"/>
            <a:satOff val="0"/>
            <a:lumOff val="0"/>
            <a:alphaOff val="0"/>
          </a:srgbClr>
        </a:solidFill>
        <a:ln w="38100" cap="flat" cmpd="sng" algn="ctr">
          <a:solidFill>
            <a:schemeClr val="accent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accent1"/>
              </a:solidFill>
              <a:latin typeface="Segoe UI"/>
              <a:ea typeface="+mn-ea"/>
              <a:cs typeface="+mn-cs"/>
            </a:rPr>
            <a:t>Log</a:t>
          </a:r>
          <a:endParaRPr lang="en-US" sz="1600" dirty="0">
            <a:solidFill>
              <a:schemeClr val="accent1"/>
            </a:solidFill>
            <a:latin typeface="Segoe UI"/>
            <a:ea typeface="+mn-ea"/>
            <a:cs typeface="+mn-cs"/>
          </a:endParaRPr>
        </a:p>
      </dgm:t>
    </dgm:pt>
    <dgm:pt modelId="{73240882-1CFF-4669-9D27-2A0EE469F666}" type="parTrans" cxnId="{5E117488-68DE-4F30-9CDE-56E57E815BD6}">
      <dgm:prSet/>
      <dgm:spPr/>
      <dgm:t>
        <a:bodyPr/>
        <a:lstStyle/>
        <a:p>
          <a:endParaRPr lang="en-US"/>
        </a:p>
      </dgm:t>
    </dgm:pt>
    <dgm:pt modelId="{BC8E5E8F-19F9-4BAF-8BD0-31170BC8DA6E}" type="sibTrans" cxnId="{5E117488-68DE-4F30-9CDE-56E57E815BD6}">
      <dgm:prSet/>
      <dgm:spPr/>
      <dgm:t>
        <a:bodyPr/>
        <a:lstStyle/>
        <a:p>
          <a:endParaRPr lang="en-US"/>
        </a:p>
      </dgm:t>
    </dgm:pt>
    <dgm:pt modelId="{7658B82C-2334-40B4-B858-FD84B0720115}">
      <dgm:prSet phldrT="[Text]" custT="1"/>
      <dgm:spPr>
        <a:xfrm>
          <a:off x="666827" y="180598"/>
          <a:ext cx="2531455" cy="2531455"/>
        </a:xfrm>
        <a:solidFill>
          <a:srgbClr val="FFFFFF">
            <a:hueOff val="0"/>
            <a:satOff val="0"/>
            <a:lumOff val="0"/>
            <a:alphaOff val="0"/>
          </a:srgbClr>
        </a:solidFill>
        <a:ln w="38100" cap="flat" cmpd="sng" algn="ctr">
          <a:solidFill>
            <a:schemeClr val="tx1"/>
          </a:solidFill>
          <a:prstDash val="solid"/>
        </a:ln>
        <a:effectLst>
          <a:outerShdw blurRad="40000" dist="20000" dir="5400000" rotWithShape="0">
            <a:srgbClr val="000000">
              <a:alpha val="38000"/>
            </a:srgbClr>
          </a:outerShdw>
        </a:effectLst>
      </dgm:spPr>
      <dgm:t>
        <a:bodyPr lIns="0" tIns="0" rIns="0" bIns="0"/>
        <a:lstStyle/>
        <a:p>
          <a:r>
            <a:rPr lang="en-US" sz="2000" dirty="0">
              <a:solidFill>
                <a:schemeClr val="tx1"/>
              </a:solidFill>
              <a:latin typeface="Segoe UI"/>
              <a:ea typeface="+mn-ea"/>
              <a:cs typeface="+mn-cs"/>
            </a:rPr>
            <a:t>Deploy</a:t>
          </a:r>
        </a:p>
      </dgm:t>
    </dgm:pt>
    <dgm:pt modelId="{A1B8D406-6CBE-49ED-912C-CB03E4D5AA83}" type="sibTrans" cxnId="{588278E3-41B7-4470-B45B-1D56AABF218B}">
      <dgm:prSet/>
      <dgm:spPr/>
      <dgm:t>
        <a:bodyPr/>
        <a:lstStyle/>
        <a:p>
          <a:endParaRPr lang="en-US"/>
        </a:p>
      </dgm:t>
    </dgm:pt>
    <dgm:pt modelId="{6D3A2644-AA6F-458A-AF02-0F504EB9239D}" type="parTrans" cxnId="{588278E3-41B7-4470-B45B-1D56AABF218B}">
      <dgm:prSet/>
      <dgm:spPr/>
      <dgm:t>
        <a:bodyPr/>
        <a:lstStyle/>
        <a:p>
          <a:endParaRPr lang="en-US"/>
        </a:p>
      </dgm:t>
    </dgm:pt>
    <dgm:pt modelId="{047CC698-B81D-4D46-A542-C15B65206B52}">
      <dgm:prSet custT="1"/>
      <dgm:spPr>
        <a:xfrm>
          <a:off x="666827" y="265583"/>
          <a:ext cx="2531455" cy="2531455"/>
        </a:xfrm>
        <a:solidFill>
          <a:srgbClr val="FFFFFF">
            <a:hueOff val="0"/>
            <a:satOff val="0"/>
            <a:lumOff val="0"/>
            <a:alphaOff val="0"/>
          </a:srgbClr>
        </a:solidFill>
        <a:ln w="38100" cap="flat" cmpd="sng" algn="ctr">
          <a:solidFill>
            <a:srgbClr val="FF0000"/>
          </a:solidFill>
          <a:prstDash val="solid"/>
        </a:ln>
        <a:effectLst>
          <a:outerShdw blurRad="40000" dist="20000" dir="5400000" rotWithShape="0">
            <a:srgbClr val="000000">
              <a:alpha val="38000"/>
            </a:srgbClr>
          </a:outerShdw>
        </a:effectLst>
      </dgm:spPr>
      <dgm:t>
        <a:bodyPr lIns="0" tIns="0" rIns="0" bIns="0"/>
        <a:lstStyle/>
        <a:p>
          <a:r>
            <a:rPr lang="en-US" sz="2000" dirty="0">
              <a:solidFill>
                <a:srgbClr val="FF0000"/>
              </a:solidFill>
              <a:latin typeface="Segoe UI"/>
              <a:ea typeface="+mn-ea"/>
              <a:cs typeface="+mn-cs"/>
            </a:rPr>
            <a:t>Learn</a:t>
          </a:r>
          <a:endParaRPr lang="en-US" sz="1600" dirty="0">
            <a:solidFill>
              <a:srgbClr val="FF0000"/>
            </a:solidFill>
            <a:latin typeface="Segoe UI"/>
            <a:ea typeface="+mn-ea"/>
            <a:cs typeface="+mn-cs"/>
          </a:endParaRPr>
        </a:p>
      </dgm:t>
    </dgm:pt>
    <dgm:pt modelId="{594C0FD4-590A-4AC5-9AF6-A1214F03E571}" type="sibTrans" cxnId="{91C716AD-9A54-478C-BF53-A708293F009A}">
      <dgm:prSet/>
      <dgm:spPr/>
      <dgm:t>
        <a:bodyPr/>
        <a:lstStyle/>
        <a:p>
          <a:endParaRPr lang="en-US"/>
        </a:p>
      </dgm:t>
    </dgm:pt>
    <dgm:pt modelId="{84A14D1F-26BF-490C-87D8-BA1077CA4ACA}" type="parTrans" cxnId="{91C716AD-9A54-478C-BF53-A708293F009A}">
      <dgm:prSet/>
      <dgm:spPr/>
      <dgm:t>
        <a:bodyPr/>
        <a:lstStyle/>
        <a:p>
          <a:endParaRPr lang="en-US"/>
        </a:p>
      </dgm:t>
    </dgm:pt>
    <dgm:pt modelId="{74431B1F-E8EB-49AC-9870-13F6E1F516BC}" type="pres">
      <dgm:prSet presAssocID="{1B803EAF-1DAD-4722-B3A3-4E72575D47C7}" presName="compositeShape" presStyleCnt="0">
        <dgm:presLayoutVars>
          <dgm:chMax val="7"/>
          <dgm:dir/>
          <dgm:resizeHandles val="exact"/>
        </dgm:presLayoutVars>
      </dgm:prSet>
      <dgm:spPr/>
    </dgm:pt>
    <dgm:pt modelId="{F1CB7907-07C1-4969-A5B9-1A937EB68E41}" type="pres">
      <dgm:prSet presAssocID="{1B803EAF-1DAD-4722-B3A3-4E72575D47C7}" presName="wedge1" presStyleLbl="node1" presStyleIdx="0" presStyleCnt="4"/>
      <dgm:spPr>
        <a:prstGeom prst="pie">
          <a:avLst>
            <a:gd name="adj1" fmla="val 16200000"/>
            <a:gd name="adj2" fmla="val 0"/>
          </a:avLst>
        </a:prstGeom>
      </dgm:spPr>
    </dgm:pt>
    <dgm:pt modelId="{AFD96F97-1240-4CFA-B0A0-2BEE59C4FC17}" type="pres">
      <dgm:prSet presAssocID="{1B803EAF-1DAD-4722-B3A3-4E72575D47C7}" presName="dummy1a" presStyleCnt="0"/>
      <dgm:spPr/>
    </dgm:pt>
    <dgm:pt modelId="{140C41BD-6C66-416D-8AD3-65A410D3D7B7}" type="pres">
      <dgm:prSet presAssocID="{1B803EAF-1DAD-4722-B3A3-4E72575D47C7}" presName="dummy1b" presStyleCnt="0"/>
      <dgm:spPr/>
    </dgm:pt>
    <dgm:pt modelId="{2A435711-5ED3-4E22-91E9-CD3ADEBC39BD}" type="pres">
      <dgm:prSet presAssocID="{1B803EAF-1DAD-4722-B3A3-4E72575D47C7}" presName="wedge1Tx" presStyleLbl="node1" presStyleIdx="0" presStyleCnt="4">
        <dgm:presLayoutVars>
          <dgm:chMax val="0"/>
          <dgm:chPref val="0"/>
          <dgm:bulletEnabled val="1"/>
        </dgm:presLayoutVars>
      </dgm:prSet>
      <dgm:spPr/>
    </dgm:pt>
    <dgm:pt modelId="{B0C051CB-7A44-4CAB-B171-95AFD8B18EB9}" type="pres">
      <dgm:prSet presAssocID="{1B803EAF-1DAD-4722-B3A3-4E72575D47C7}" presName="wedge2" presStyleLbl="node1" presStyleIdx="1" presStyleCnt="4"/>
      <dgm:spPr>
        <a:prstGeom prst="pie">
          <a:avLst>
            <a:gd name="adj1" fmla="val 0"/>
            <a:gd name="adj2" fmla="val 5400000"/>
          </a:avLst>
        </a:prstGeom>
      </dgm:spPr>
    </dgm:pt>
    <dgm:pt modelId="{4CE357CA-0AAD-4E63-811E-ECB8AE4D95DD}" type="pres">
      <dgm:prSet presAssocID="{1B803EAF-1DAD-4722-B3A3-4E72575D47C7}" presName="dummy2a" presStyleCnt="0"/>
      <dgm:spPr/>
    </dgm:pt>
    <dgm:pt modelId="{39BB32AE-823E-43C1-9638-FC3D084AD6CA}" type="pres">
      <dgm:prSet presAssocID="{1B803EAF-1DAD-4722-B3A3-4E72575D47C7}" presName="dummy2b" presStyleCnt="0"/>
      <dgm:spPr/>
    </dgm:pt>
    <dgm:pt modelId="{0EDA0842-7430-41A5-AB44-E8C4AF91C06B}" type="pres">
      <dgm:prSet presAssocID="{1B803EAF-1DAD-4722-B3A3-4E72575D47C7}" presName="wedge2Tx" presStyleLbl="node1" presStyleIdx="1" presStyleCnt="4">
        <dgm:presLayoutVars>
          <dgm:chMax val="0"/>
          <dgm:chPref val="0"/>
          <dgm:bulletEnabled val="1"/>
        </dgm:presLayoutVars>
      </dgm:prSet>
      <dgm:spPr/>
    </dgm:pt>
    <dgm:pt modelId="{F1BEB836-1D4F-40D8-9A6E-AFE7B5388216}" type="pres">
      <dgm:prSet presAssocID="{1B803EAF-1DAD-4722-B3A3-4E72575D47C7}" presName="wedge3" presStyleLbl="node1" presStyleIdx="2" presStyleCnt="4"/>
      <dgm:spPr>
        <a:prstGeom prst="pie">
          <a:avLst>
            <a:gd name="adj1" fmla="val 5400000"/>
            <a:gd name="adj2" fmla="val 10800000"/>
          </a:avLst>
        </a:prstGeom>
      </dgm:spPr>
    </dgm:pt>
    <dgm:pt modelId="{86078FD2-3FC4-4763-925C-15D163C42610}" type="pres">
      <dgm:prSet presAssocID="{1B803EAF-1DAD-4722-B3A3-4E72575D47C7}" presName="dummy3a" presStyleCnt="0"/>
      <dgm:spPr/>
    </dgm:pt>
    <dgm:pt modelId="{10566824-42CB-4232-A5D9-FB4CCFBEA504}" type="pres">
      <dgm:prSet presAssocID="{1B803EAF-1DAD-4722-B3A3-4E72575D47C7}" presName="dummy3b" presStyleCnt="0"/>
      <dgm:spPr/>
    </dgm:pt>
    <dgm:pt modelId="{52EC6612-C41B-4D97-885F-B9ED31F88B5C}" type="pres">
      <dgm:prSet presAssocID="{1B803EAF-1DAD-4722-B3A3-4E72575D47C7}" presName="wedge3Tx" presStyleLbl="node1" presStyleIdx="2" presStyleCnt="4">
        <dgm:presLayoutVars>
          <dgm:chMax val="0"/>
          <dgm:chPref val="0"/>
          <dgm:bulletEnabled val="1"/>
        </dgm:presLayoutVars>
      </dgm:prSet>
      <dgm:spPr/>
    </dgm:pt>
    <dgm:pt modelId="{CB8099ED-FD82-49C3-A386-0ECA8F73718C}" type="pres">
      <dgm:prSet presAssocID="{1B803EAF-1DAD-4722-B3A3-4E72575D47C7}" presName="wedge4" presStyleLbl="node1" presStyleIdx="3" presStyleCnt="4"/>
      <dgm:spPr>
        <a:prstGeom prst="pie">
          <a:avLst>
            <a:gd name="adj1" fmla="val 10800000"/>
            <a:gd name="adj2" fmla="val 16200000"/>
          </a:avLst>
        </a:prstGeom>
      </dgm:spPr>
    </dgm:pt>
    <dgm:pt modelId="{2A0F75BE-4E03-4B08-8A0A-2D908D9A20D6}" type="pres">
      <dgm:prSet presAssocID="{1B803EAF-1DAD-4722-B3A3-4E72575D47C7}" presName="dummy4a" presStyleCnt="0"/>
      <dgm:spPr/>
    </dgm:pt>
    <dgm:pt modelId="{25A06547-B544-4892-BF91-73E76BCC0F0D}" type="pres">
      <dgm:prSet presAssocID="{1B803EAF-1DAD-4722-B3A3-4E72575D47C7}" presName="dummy4b" presStyleCnt="0"/>
      <dgm:spPr/>
    </dgm:pt>
    <dgm:pt modelId="{6EFA4165-9322-4B79-8F85-28409318C61A}" type="pres">
      <dgm:prSet presAssocID="{1B803EAF-1DAD-4722-B3A3-4E72575D47C7}" presName="wedge4Tx" presStyleLbl="node1" presStyleIdx="3" presStyleCnt="4">
        <dgm:presLayoutVars>
          <dgm:chMax val="0"/>
          <dgm:chPref val="0"/>
          <dgm:bulletEnabled val="1"/>
        </dgm:presLayoutVars>
      </dgm:prSet>
      <dgm:spPr/>
    </dgm:pt>
    <dgm:pt modelId="{BD998BBE-88C8-4F61-82EB-0F3BE1C86337}" type="pres">
      <dgm:prSet presAssocID="{47C4B794-891E-43EC-8B34-346D9EA9C6FA}" presName="arrowWedge1" presStyleLbl="fgSibTrans2D1" presStyleIdx="0" presStyleCnt="4"/>
      <dgm:spPr>
        <a:xfrm>
          <a:off x="595102" y="23889"/>
          <a:ext cx="2844874" cy="2844874"/>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gm:spPr>
    </dgm:pt>
    <dgm:pt modelId="{3A1FC5B8-5732-4EFD-9BEE-67B11D087404}" type="pres">
      <dgm:prSet presAssocID="{BC8E5E8F-19F9-4BAF-8BD0-31170BC8DA6E}" presName="arrowWedge2" presStyleLbl="fgSibTrans2D1" presStyleIdx="1" presStyleCnt="4"/>
      <dgm:spPr>
        <a:xfrm>
          <a:off x="595102" y="108874"/>
          <a:ext cx="2844874" cy="2844874"/>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gm:spPr>
    </dgm:pt>
    <dgm:pt modelId="{9677D295-76A3-4E02-AE91-DC0E5C72C05E}" type="pres">
      <dgm:prSet presAssocID="{594C0FD4-590A-4AC5-9AF6-A1214F03E571}" presName="arrowWedge3" presStyleLbl="fgSibTrans2D1" presStyleIdx="2" presStyleCnt="4"/>
      <dgm:spPr>
        <a:xfrm>
          <a:off x="510118" y="108874"/>
          <a:ext cx="2844874" cy="2844874"/>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gm:spPr>
    </dgm:pt>
    <dgm:pt modelId="{2ECDFB42-2B04-41E0-9B7E-C8AF23A1695B}" type="pres">
      <dgm:prSet presAssocID="{A1B8D406-6CBE-49ED-912C-CB03E4D5AA83}" presName="arrowWedge4" presStyleLbl="fgSibTrans2D1" presStyleIdx="3" presStyleCnt="4"/>
      <dgm:spPr>
        <a:xfrm>
          <a:off x="510118" y="23889"/>
          <a:ext cx="2844874" cy="2844874"/>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gm:spPr>
    </dgm:pt>
  </dgm:ptLst>
  <dgm:cxnLst>
    <dgm:cxn modelId="{E5124E1D-E634-4DBD-B309-D5944A90E36E}" type="presOf" srcId="{1B803EAF-1DAD-4722-B3A3-4E72575D47C7}" destId="{74431B1F-E8EB-49AC-9870-13F6E1F516BC}" srcOrd="0" destOrd="0" presId="urn:microsoft.com/office/officeart/2005/8/layout/cycle8"/>
    <dgm:cxn modelId="{603F2F23-8B9E-4DEF-8755-849EDF790B68}" type="presOf" srcId="{5644689A-FBAB-4561-B25B-CED994A41C23}" destId="{0EDA0842-7430-41A5-AB44-E8C4AF91C06B}" srcOrd="1" destOrd="0" presId="urn:microsoft.com/office/officeart/2005/8/layout/cycle8"/>
    <dgm:cxn modelId="{6ED62E25-4591-4AB2-90EA-132EF26E510D}" type="presOf" srcId="{047CC698-B81D-4D46-A542-C15B65206B52}" destId="{F1BEB836-1D4F-40D8-9A6E-AFE7B5388216}" srcOrd="0" destOrd="0" presId="urn:microsoft.com/office/officeart/2005/8/layout/cycle8"/>
    <dgm:cxn modelId="{C154173A-1406-4B02-A1CF-BF0A140C765E}" type="presOf" srcId="{047CC698-B81D-4D46-A542-C15B65206B52}" destId="{52EC6612-C41B-4D97-885F-B9ED31F88B5C}" srcOrd="1" destOrd="0" presId="urn:microsoft.com/office/officeart/2005/8/layout/cycle8"/>
    <dgm:cxn modelId="{12788C3E-E3A1-4776-9CDF-A62CCA56DE41}" type="presOf" srcId="{F889AC00-DE09-4D9D-AE6F-ADA3FB10A467}" destId="{2A435711-5ED3-4E22-91E9-CD3ADEBC39BD}" srcOrd="1" destOrd="0" presId="urn:microsoft.com/office/officeart/2005/8/layout/cycle8"/>
    <dgm:cxn modelId="{E3AF735B-E199-4F25-89E5-B7ACE4721F1C}" type="presOf" srcId="{7658B82C-2334-40B4-B858-FD84B0720115}" destId="{CB8099ED-FD82-49C3-A386-0ECA8F73718C}" srcOrd="0" destOrd="0" presId="urn:microsoft.com/office/officeart/2005/8/layout/cycle8"/>
    <dgm:cxn modelId="{67263F7B-9DD3-4937-926E-2C81AEF1E60A}" type="presOf" srcId="{F889AC00-DE09-4D9D-AE6F-ADA3FB10A467}" destId="{F1CB7907-07C1-4969-A5B9-1A937EB68E41}" srcOrd="0" destOrd="0" presId="urn:microsoft.com/office/officeart/2005/8/layout/cycle8"/>
    <dgm:cxn modelId="{FB82497C-EAFA-41FE-9B64-28A3CF19FB8B}" srcId="{1B803EAF-1DAD-4722-B3A3-4E72575D47C7}" destId="{F889AC00-DE09-4D9D-AE6F-ADA3FB10A467}" srcOrd="0" destOrd="0" parTransId="{81877BD2-AB26-4A77-85E3-5C2FB3B9C467}" sibTransId="{47C4B794-891E-43EC-8B34-346D9EA9C6FA}"/>
    <dgm:cxn modelId="{5E117488-68DE-4F30-9CDE-56E57E815BD6}" srcId="{1B803EAF-1DAD-4722-B3A3-4E72575D47C7}" destId="{5644689A-FBAB-4561-B25B-CED994A41C23}" srcOrd="1" destOrd="0" parTransId="{73240882-1CFF-4669-9D27-2A0EE469F666}" sibTransId="{BC8E5E8F-19F9-4BAF-8BD0-31170BC8DA6E}"/>
    <dgm:cxn modelId="{8F184B91-8666-4C77-8EA5-B375A8133A31}" type="presOf" srcId="{7658B82C-2334-40B4-B858-FD84B0720115}" destId="{6EFA4165-9322-4B79-8F85-28409318C61A}" srcOrd="1" destOrd="0" presId="urn:microsoft.com/office/officeart/2005/8/layout/cycle8"/>
    <dgm:cxn modelId="{78F2D1A4-5544-4893-BBF5-41B0845E694D}" type="presOf" srcId="{5644689A-FBAB-4561-B25B-CED994A41C23}" destId="{B0C051CB-7A44-4CAB-B171-95AFD8B18EB9}" srcOrd="0" destOrd="0" presId="urn:microsoft.com/office/officeart/2005/8/layout/cycle8"/>
    <dgm:cxn modelId="{91C716AD-9A54-478C-BF53-A708293F009A}" srcId="{1B803EAF-1DAD-4722-B3A3-4E72575D47C7}" destId="{047CC698-B81D-4D46-A542-C15B65206B52}" srcOrd="2" destOrd="0" parTransId="{84A14D1F-26BF-490C-87D8-BA1077CA4ACA}" sibTransId="{594C0FD4-590A-4AC5-9AF6-A1214F03E571}"/>
    <dgm:cxn modelId="{588278E3-41B7-4470-B45B-1D56AABF218B}" srcId="{1B803EAF-1DAD-4722-B3A3-4E72575D47C7}" destId="{7658B82C-2334-40B4-B858-FD84B0720115}" srcOrd="3" destOrd="0" parTransId="{6D3A2644-AA6F-458A-AF02-0F504EB9239D}" sibTransId="{A1B8D406-6CBE-49ED-912C-CB03E4D5AA83}"/>
    <dgm:cxn modelId="{F0928B35-1E6B-4E1A-8D5A-3B654F705C98}" type="presParOf" srcId="{74431B1F-E8EB-49AC-9870-13F6E1F516BC}" destId="{F1CB7907-07C1-4969-A5B9-1A937EB68E41}" srcOrd="0" destOrd="0" presId="urn:microsoft.com/office/officeart/2005/8/layout/cycle8"/>
    <dgm:cxn modelId="{7B0B24FA-80C4-4BD4-99ED-10C6DDF1E6D5}" type="presParOf" srcId="{74431B1F-E8EB-49AC-9870-13F6E1F516BC}" destId="{AFD96F97-1240-4CFA-B0A0-2BEE59C4FC17}" srcOrd="1" destOrd="0" presId="urn:microsoft.com/office/officeart/2005/8/layout/cycle8"/>
    <dgm:cxn modelId="{4391B9D2-2B30-44CB-A8D5-0FFCC253C1BE}" type="presParOf" srcId="{74431B1F-E8EB-49AC-9870-13F6E1F516BC}" destId="{140C41BD-6C66-416D-8AD3-65A410D3D7B7}" srcOrd="2" destOrd="0" presId="urn:microsoft.com/office/officeart/2005/8/layout/cycle8"/>
    <dgm:cxn modelId="{2342B83E-F029-4C3B-83E0-DE2861D8E59F}" type="presParOf" srcId="{74431B1F-E8EB-49AC-9870-13F6E1F516BC}" destId="{2A435711-5ED3-4E22-91E9-CD3ADEBC39BD}" srcOrd="3" destOrd="0" presId="urn:microsoft.com/office/officeart/2005/8/layout/cycle8"/>
    <dgm:cxn modelId="{6C8E084E-E124-47DC-82B3-FA9E77120962}" type="presParOf" srcId="{74431B1F-E8EB-49AC-9870-13F6E1F516BC}" destId="{B0C051CB-7A44-4CAB-B171-95AFD8B18EB9}" srcOrd="4" destOrd="0" presId="urn:microsoft.com/office/officeart/2005/8/layout/cycle8"/>
    <dgm:cxn modelId="{80E4ED84-30A3-43D9-AA35-820649AA57C8}" type="presParOf" srcId="{74431B1F-E8EB-49AC-9870-13F6E1F516BC}" destId="{4CE357CA-0AAD-4E63-811E-ECB8AE4D95DD}" srcOrd="5" destOrd="0" presId="urn:microsoft.com/office/officeart/2005/8/layout/cycle8"/>
    <dgm:cxn modelId="{990C2140-68F7-4528-9F82-2A640EF5F5CB}" type="presParOf" srcId="{74431B1F-E8EB-49AC-9870-13F6E1F516BC}" destId="{39BB32AE-823E-43C1-9638-FC3D084AD6CA}" srcOrd="6" destOrd="0" presId="urn:microsoft.com/office/officeart/2005/8/layout/cycle8"/>
    <dgm:cxn modelId="{D531E8A1-912C-4C03-AF2D-992019E4D986}" type="presParOf" srcId="{74431B1F-E8EB-49AC-9870-13F6E1F516BC}" destId="{0EDA0842-7430-41A5-AB44-E8C4AF91C06B}" srcOrd="7" destOrd="0" presId="urn:microsoft.com/office/officeart/2005/8/layout/cycle8"/>
    <dgm:cxn modelId="{8E144D9B-C245-444F-9E4C-C34AF362321A}" type="presParOf" srcId="{74431B1F-E8EB-49AC-9870-13F6E1F516BC}" destId="{F1BEB836-1D4F-40D8-9A6E-AFE7B5388216}" srcOrd="8" destOrd="0" presId="urn:microsoft.com/office/officeart/2005/8/layout/cycle8"/>
    <dgm:cxn modelId="{B0237585-8EF9-4247-AD6B-897BCFF96ED5}" type="presParOf" srcId="{74431B1F-E8EB-49AC-9870-13F6E1F516BC}" destId="{86078FD2-3FC4-4763-925C-15D163C42610}" srcOrd="9" destOrd="0" presId="urn:microsoft.com/office/officeart/2005/8/layout/cycle8"/>
    <dgm:cxn modelId="{DBA45DA9-C6D0-4207-9017-9CD3F8F4C522}" type="presParOf" srcId="{74431B1F-E8EB-49AC-9870-13F6E1F516BC}" destId="{10566824-42CB-4232-A5D9-FB4CCFBEA504}" srcOrd="10" destOrd="0" presId="urn:microsoft.com/office/officeart/2005/8/layout/cycle8"/>
    <dgm:cxn modelId="{44675845-D737-47A7-B136-41776CB42380}" type="presParOf" srcId="{74431B1F-E8EB-49AC-9870-13F6E1F516BC}" destId="{52EC6612-C41B-4D97-885F-B9ED31F88B5C}" srcOrd="11" destOrd="0" presId="urn:microsoft.com/office/officeart/2005/8/layout/cycle8"/>
    <dgm:cxn modelId="{3E48E793-06DA-4F6A-8C29-5389C7D19258}" type="presParOf" srcId="{74431B1F-E8EB-49AC-9870-13F6E1F516BC}" destId="{CB8099ED-FD82-49C3-A386-0ECA8F73718C}" srcOrd="12" destOrd="0" presId="urn:microsoft.com/office/officeart/2005/8/layout/cycle8"/>
    <dgm:cxn modelId="{15CB95C2-D3F5-4148-B2D3-27A1C77C06D2}" type="presParOf" srcId="{74431B1F-E8EB-49AC-9870-13F6E1F516BC}" destId="{2A0F75BE-4E03-4B08-8A0A-2D908D9A20D6}" srcOrd="13" destOrd="0" presId="urn:microsoft.com/office/officeart/2005/8/layout/cycle8"/>
    <dgm:cxn modelId="{04B86A4D-C4F1-4473-9CF3-12AEEFC4EB6B}" type="presParOf" srcId="{74431B1F-E8EB-49AC-9870-13F6E1F516BC}" destId="{25A06547-B544-4892-BF91-73E76BCC0F0D}" srcOrd="14" destOrd="0" presId="urn:microsoft.com/office/officeart/2005/8/layout/cycle8"/>
    <dgm:cxn modelId="{5D3D7DA3-16CD-4F58-A510-AB0D1AFF98EF}" type="presParOf" srcId="{74431B1F-E8EB-49AC-9870-13F6E1F516BC}" destId="{6EFA4165-9322-4B79-8F85-28409318C61A}" srcOrd="15" destOrd="0" presId="urn:microsoft.com/office/officeart/2005/8/layout/cycle8"/>
    <dgm:cxn modelId="{61CCC360-B5F1-4155-8DB5-7AB82CBBDAC6}" type="presParOf" srcId="{74431B1F-E8EB-49AC-9870-13F6E1F516BC}" destId="{BD998BBE-88C8-4F61-82EB-0F3BE1C86337}" srcOrd="16" destOrd="0" presId="urn:microsoft.com/office/officeart/2005/8/layout/cycle8"/>
    <dgm:cxn modelId="{AA1EB57D-3A7F-4B35-9907-BA91B2728528}" type="presParOf" srcId="{74431B1F-E8EB-49AC-9870-13F6E1F516BC}" destId="{3A1FC5B8-5732-4EFD-9BEE-67B11D087404}" srcOrd="17" destOrd="0" presId="urn:microsoft.com/office/officeart/2005/8/layout/cycle8"/>
    <dgm:cxn modelId="{77D86A6A-4C14-4AB2-8609-0051727FF5ED}" type="presParOf" srcId="{74431B1F-E8EB-49AC-9870-13F6E1F516BC}" destId="{9677D295-76A3-4E02-AE91-DC0E5C72C05E}" srcOrd="18" destOrd="0" presId="urn:microsoft.com/office/officeart/2005/8/layout/cycle8"/>
    <dgm:cxn modelId="{BFD72578-08D1-4D4E-AED9-0DFFBF31DE10}" type="presParOf" srcId="{74431B1F-E8EB-49AC-9870-13F6E1F516BC}" destId="{2ECDFB42-2B04-41E0-9B7E-C8AF23A1695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7907-07C1-4969-A5B9-1A937EB68E41}">
      <dsp:nvSpPr>
        <dsp:cNvPr id="0" name=""/>
        <dsp:cNvSpPr/>
      </dsp:nvSpPr>
      <dsp:spPr>
        <a:xfrm>
          <a:off x="950557" y="231871"/>
          <a:ext cx="3185011" cy="3185011"/>
        </a:xfrm>
        <a:prstGeom prst="pie">
          <a:avLst>
            <a:gd name="adj1" fmla="val 16200000"/>
            <a:gd name="adj2" fmla="val 0"/>
          </a:avLst>
        </a:prstGeom>
        <a:solidFill>
          <a:srgbClr val="FFFFFF">
            <a:hueOff val="0"/>
            <a:satOff val="0"/>
            <a:lumOff val="0"/>
            <a:alphaOff val="0"/>
          </a:srgbClr>
        </a:solidFill>
        <a:ln w="38100" cap="flat" cmpd="sng" algn="ctr">
          <a:solidFill>
            <a:srgbClr val="7FBA00">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7FBA00">
                  <a:hueOff val="0"/>
                  <a:satOff val="0"/>
                  <a:lumOff val="0"/>
                  <a:alphaOff val="0"/>
                </a:srgbClr>
              </a:solidFill>
              <a:latin typeface="Segoe UI"/>
              <a:ea typeface="+mn-ea"/>
              <a:cs typeface="+mn-cs"/>
            </a:rPr>
            <a:t>Explore</a:t>
          </a:r>
          <a:endParaRPr lang="en-US" sz="1600" kern="1200" dirty="0">
            <a:solidFill>
              <a:srgbClr val="7FBA00">
                <a:hueOff val="0"/>
                <a:satOff val="0"/>
                <a:lumOff val="0"/>
                <a:alphaOff val="0"/>
              </a:srgbClr>
            </a:solidFill>
            <a:latin typeface="Segoe UI"/>
            <a:ea typeface="+mn-ea"/>
            <a:cs typeface="+mn-cs"/>
          </a:endParaRPr>
        </a:p>
      </dsp:txBody>
      <dsp:txXfrm>
        <a:off x="2641267" y="892003"/>
        <a:ext cx="1175420" cy="872086"/>
      </dsp:txXfrm>
    </dsp:sp>
    <dsp:sp modelId="{B0C051CB-7A44-4CAB-B171-95AFD8B18EB9}">
      <dsp:nvSpPr>
        <dsp:cNvPr id="0" name=""/>
        <dsp:cNvSpPr/>
      </dsp:nvSpPr>
      <dsp:spPr>
        <a:xfrm>
          <a:off x="950557" y="338797"/>
          <a:ext cx="3185011" cy="3185011"/>
        </a:xfrm>
        <a:prstGeom prst="pie">
          <a:avLst>
            <a:gd name="adj1" fmla="val 0"/>
            <a:gd name="adj2" fmla="val 5400000"/>
          </a:avLst>
        </a:prstGeom>
        <a:solidFill>
          <a:srgbClr val="FFFFFF">
            <a:hueOff val="0"/>
            <a:satOff val="0"/>
            <a:lumOff val="0"/>
            <a:alphaOff val="0"/>
          </a:srgb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latin typeface="Segoe UI"/>
              <a:ea typeface="+mn-ea"/>
              <a:cs typeface="+mn-cs"/>
            </a:rPr>
            <a:t>Log</a:t>
          </a:r>
          <a:endParaRPr lang="en-US" sz="1600" kern="1200" dirty="0">
            <a:solidFill>
              <a:schemeClr val="accent1"/>
            </a:solidFill>
            <a:latin typeface="Segoe UI"/>
            <a:ea typeface="+mn-ea"/>
            <a:cs typeface="+mn-cs"/>
          </a:endParaRPr>
        </a:p>
      </dsp:txBody>
      <dsp:txXfrm>
        <a:off x="2641267" y="1991590"/>
        <a:ext cx="1175420" cy="872086"/>
      </dsp:txXfrm>
    </dsp:sp>
    <dsp:sp modelId="{F1BEB836-1D4F-40D8-9A6E-AFE7B5388216}">
      <dsp:nvSpPr>
        <dsp:cNvPr id="0" name=""/>
        <dsp:cNvSpPr/>
      </dsp:nvSpPr>
      <dsp:spPr>
        <a:xfrm>
          <a:off x="843632" y="338797"/>
          <a:ext cx="3185011" cy="3185011"/>
        </a:xfrm>
        <a:prstGeom prst="pie">
          <a:avLst>
            <a:gd name="adj1" fmla="val 5400000"/>
            <a:gd name="adj2" fmla="val 10800000"/>
          </a:avLst>
        </a:prstGeom>
        <a:solidFill>
          <a:srgbClr val="FFFFFF">
            <a:hueOff val="0"/>
            <a:satOff val="0"/>
            <a:lumOff val="0"/>
            <a:alphaOff val="0"/>
          </a:srgb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Segoe UI"/>
              <a:ea typeface="+mn-ea"/>
              <a:cs typeface="+mn-cs"/>
            </a:rPr>
            <a:t>Learn</a:t>
          </a:r>
          <a:endParaRPr lang="en-US" sz="1600" kern="1200" dirty="0">
            <a:solidFill>
              <a:srgbClr val="FF0000"/>
            </a:solidFill>
            <a:latin typeface="Segoe UI"/>
            <a:ea typeface="+mn-ea"/>
            <a:cs typeface="+mn-cs"/>
          </a:endParaRPr>
        </a:p>
      </dsp:txBody>
      <dsp:txXfrm>
        <a:off x="1162512" y="1991590"/>
        <a:ext cx="1175420" cy="872086"/>
      </dsp:txXfrm>
    </dsp:sp>
    <dsp:sp modelId="{CB8099ED-FD82-49C3-A386-0ECA8F73718C}">
      <dsp:nvSpPr>
        <dsp:cNvPr id="0" name=""/>
        <dsp:cNvSpPr/>
      </dsp:nvSpPr>
      <dsp:spPr>
        <a:xfrm>
          <a:off x="843632" y="231871"/>
          <a:ext cx="3185011" cy="3185011"/>
        </a:xfrm>
        <a:prstGeom prst="pie">
          <a:avLst>
            <a:gd name="adj1" fmla="val 10800000"/>
            <a:gd name="adj2" fmla="val 16200000"/>
          </a:avLst>
        </a:prstGeom>
        <a:solidFill>
          <a:srgbClr val="FFFFFF">
            <a:hueOff val="0"/>
            <a:satOff val="0"/>
            <a:lumOff val="0"/>
            <a:alphaOff val="0"/>
          </a:srgb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Segoe UI"/>
              <a:ea typeface="+mn-ea"/>
              <a:cs typeface="+mn-cs"/>
            </a:rPr>
            <a:t>Deploy</a:t>
          </a:r>
        </a:p>
      </dsp:txBody>
      <dsp:txXfrm>
        <a:off x="1162512" y="892003"/>
        <a:ext cx="1175420" cy="872086"/>
      </dsp:txXfrm>
    </dsp:sp>
    <dsp:sp modelId="{BD998BBE-88C8-4F61-82EB-0F3BE1C86337}">
      <dsp:nvSpPr>
        <dsp:cNvPr id="0" name=""/>
        <dsp:cNvSpPr/>
      </dsp:nvSpPr>
      <dsp:spPr>
        <a:xfrm>
          <a:off x="753390" y="34704"/>
          <a:ext cx="3579345" cy="3579345"/>
        </a:xfrm>
        <a:prstGeom prst="circularArrow">
          <a:avLst>
            <a:gd name="adj1" fmla="val 5085"/>
            <a:gd name="adj2" fmla="val 327528"/>
            <a:gd name="adj3" fmla="val 21272472"/>
            <a:gd name="adj4" fmla="val 16200000"/>
            <a:gd name="adj5" fmla="val 5932"/>
          </a:avLst>
        </a:prstGeom>
        <a:solidFill>
          <a:srgbClr val="7FBA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A1FC5B8-5732-4EFD-9BEE-67B11D087404}">
      <dsp:nvSpPr>
        <dsp:cNvPr id="0" name=""/>
        <dsp:cNvSpPr/>
      </dsp:nvSpPr>
      <dsp:spPr>
        <a:xfrm>
          <a:off x="753390" y="141629"/>
          <a:ext cx="3579345" cy="3579345"/>
        </a:xfrm>
        <a:prstGeom prst="circularArrow">
          <a:avLst>
            <a:gd name="adj1" fmla="val 5085"/>
            <a:gd name="adj2" fmla="val 327528"/>
            <a:gd name="adj3" fmla="val 5072472"/>
            <a:gd name="adj4" fmla="val 0"/>
            <a:gd name="adj5" fmla="val 5932"/>
          </a:avLst>
        </a:prstGeom>
        <a:solidFill>
          <a:schemeClr val="accent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677D295-76A3-4E02-AE91-DC0E5C72C05E}">
      <dsp:nvSpPr>
        <dsp:cNvPr id="0" name=""/>
        <dsp:cNvSpPr/>
      </dsp:nvSpPr>
      <dsp:spPr>
        <a:xfrm>
          <a:off x="646464" y="141629"/>
          <a:ext cx="3579345" cy="3579345"/>
        </a:xfrm>
        <a:prstGeom prst="circularArrow">
          <a:avLst>
            <a:gd name="adj1" fmla="val 5085"/>
            <a:gd name="adj2" fmla="val 327528"/>
            <a:gd name="adj3" fmla="val 10472472"/>
            <a:gd name="adj4" fmla="val 5400000"/>
            <a:gd name="adj5" fmla="val 5932"/>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ECDFB42-2B04-41E0-9B7E-C8AF23A1695B}">
      <dsp:nvSpPr>
        <dsp:cNvPr id="0" name=""/>
        <dsp:cNvSpPr/>
      </dsp:nvSpPr>
      <dsp:spPr>
        <a:xfrm>
          <a:off x="646464" y="34704"/>
          <a:ext cx="3579345" cy="3579345"/>
        </a:xfrm>
        <a:prstGeom prst="circularArrow">
          <a:avLst>
            <a:gd name="adj1" fmla="val 5085"/>
            <a:gd name="adj2" fmla="val 327528"/>
            <a:gd name="adj3" fmla="val 15872472"/>
            <a:gd name="adj4" fmla="val 10800000"/>
            <a:gd name="adj5" fmla="val 5932"/>
          </a:avLst>
        </a:prstGeom>
        <a:solidFill>
          <a:schemeClr val="tx1"/>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2/1/2017</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2/1/2017</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E3462-72D6-4E5F-9555-DE2DCE2FC18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8101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59A47E80-8152-4C93-B5EB-FB5EA07D8999}" type="datetime1">
              <a:rPr lang="en-US" smtClean="0"/>
              <a:t>2/1/2017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6263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386F70-4FF1-41E8-B7D2-308A0A7C2916}" type="datetime1">
              <a:rPr lang="en-US" smtClean="0"/>
              <a:t>2/1/2017</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25</a:t>
            </a:fld>
            <a:endParaRPr lang="en-US" dirty="0"/>
          </a:p>
        </p:txBody>
      </p:sp>
    </p:spTree>
    <p:extLst>
      <p:ext uri="{BB962C8B-B14F-4D97-AF65-F5344CB8AC3E}">
        <p14:creationId xmlns:p14="http://schemas.microsoft.com/office/powerpoint/2010/main" val="2925597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2083">
                      <a:schemeClr val="bg1"/>
                    </a:gs>
                    <a:gs pos="99000">
                      <a:schemeClr val="bg1"/>
                    </a:gs>
                  </a:gsLst>
                  <a:lin ang="5400000" scaled="0"/>
                </a:gradFill>
                <a:latin typeface="+mj-lt"/>
              </a:defRPr>
            </a:lvl1pPr>
          </a:lstStyle>
          <a:p>
            <a:pPr lvl="0"/>
            <a:r>
              <a:rPr lang="en-US" dirty="0"/>
              <a:t>Speaker Name</a:t>
            </a:r>
          </a:p>
        </p:txBody>
      </p:sp>
      <p:pic>
        <p:nvPicPr>
          <p:cNvPr id="1026" name="Picture 2" descr="N:\SHOW_ART\12_shows\Exec_Retreat_03-14\Template\TECHtalks\Techtalk-logo.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73137" y="923925"/>
            <a:ext cx="5968665" cy="97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147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Rectangle 2"/>
          <p:cNvSpPr/>
          <p:nvPr userDrawn="1"/>
        </p:nvSpPr>
        <p:spPr bwMode="white">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7535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0492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3941251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854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3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72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8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71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35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29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9982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630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11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61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0034C-525D-408B-8C60-F4E1CAD2CBB5}" type="datetimeFigureOut">
              <a:rPr lang="en-US" smtClean="0">
                <a:solidFill>
                  <a:prstClr val="black">
                    <a:tint val="75000"/>
                  </a:prstClr>
                </a:solidFill>
              </a:rPr>
              <a:pPr/>
              <a:t>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0B76A-94F7-4C44-A3F4-C4E6844B8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938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8"/>
            <a:ext cx="11650488" cy="1954766"/>
          </a:xfrm>
        </p:spPr>
        <p:txBody>
          <a:bodyPr>
            <a:spAutoFit/>
          </a:bodyPr>
          <a:lstStyle>
            <a:lvl1pPr>
              <a:buClr>
                <a:schemeClr val="tx2"/>
              </a:buClr>
              <a:defRPr>
                <a:gradFill>
                  <a:gsLst>
                    <a:gs pos="13869">
                      <a:schemeClr val="tx2"/>
                    </a:gs>
                    <a:gs pos="42000">
                      <a:schemeClr val="tx2"/>
                    </a:gs>
                  </a:gsLst>
                  <a:lin ang="5400000" scaled="0"/>
                </a:gradFill>
              </a:defRPr>
            </a:lvl1pPr>
            <a:lvl3pPr>
              <a:defRPr sz="2399"/>
            </a:lvl3pPr>
            <a:lvl4pPr>
              <a:defRPr sz="1999"/>
            </a:lvl4pPr>
            <a:lvl5pPr>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32766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76998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6263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a:t>Fifth level</a:t>
            </a:r>
            <a:endParaRPr lang="en-US" dirty="0"/>
          </a:p>
        </p:txBody>
      </p:sp>
    </p:spTree>
    <p:extLst>
      <p:ext uri="{BB962C8B-B14F-4D97-AF65-F5344CB8AC3E}">
        <p14:creationId xmlns:p14="http://schemas.microsoft.com/office/powerpoint/2010/main" val="24772260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2"/>
                    </a:gs>
                    <a:gs pos="9800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2"/>
                    </a:gs>
                    <a:gs pos="9800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Tree>
    <p:extLst>
      <p:ext uri="{BB962C8B-B14F-4D97-AF65-F5344CB8AC3E}">
        <p14:creationId xmlns:p14="http://schemas.microsoft.com/office/powerpoint/2010/main" val="39731783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Tree>
    <p:extLst>
      <p:ext uri="{BB962C8B-B14F-4D97-AF65-F5344CB8AC3E}">
        <p14:creationId xmlns:p14="http://schemas.microsoft.com/office/powerpoint/2010/main" val="34101081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2301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9844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1256436"/>
      </p:ext>
    </p:extLst>
  </p:cSld>
  <p:clrMap bg1="lt1" tx1="dk1" bg2="lt2" tx2="dk2" accent1="accent1" accent2="accent2" accent3="accent3" accent4="accent4" accent5="accent5" accent6="accent6" hlink="hlink" folHlink="folHlink"/>
  <p:sldLayoutIdLst>
    <p:sldLayoutId id="2147483978" r:id="rId1"/>
    <p:sldLayoutId id="2147483981" r:id="rId2"/>
    <p:sldLayoutId id="2147483979" r:id="rId3"/>
    <p:sldLayoutId id="2147484028" r:id="rId4"/>
    <p:sldLayoutId id="2147483982" r:id="rId5"/>
    <p:sldLayoutId id="2147484044" r:id="rId6"/>
    <p:sldLayoutId id="2147484045" r:id="rId7"/>
    <p:sldLayoutId id="2147483983" r:id="rId8"/>
    <p:sldLayoutId id="2147483984" r:id="rId9"/>
    <p:sldLayoutId id="2147484037" r:id="rId10"/>
    <p:sldLayoutId id="2147484029" r:id="rId11"/>
    <p:sldLayoutId id="2147484026" r:id="rId12"/>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076526"/>
      </p:ext>
    </p:extLst>
  </p:cSld>
  <p:clrMap bg1="dk1" tx1="lt1" bg2="dk2" tx2="lt2" accent1="accent1" accent2="accent2" accent3="accent3" accent4="accent4" accent5="accent5" accent6="accent6" hlink="hlink" folHlink="folHlink"/>
  <p:sldLayoutIdLst>
    <p:sldLayoutId id="2147484048" r:id="rId1"/>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6520034C-525D-408B-8C60-F4E1CAD2CBB5}" type="datetimeFigureOut">
              <a:rPr lang="en-US" smtClean="0">
                <a:solidFill>
                  <a:prstClr val="black">
                    <a:tint val="75000"/>
                  </a:prstClr>
                </a:solidFill>
              </a:rPr>
              <a:pPr defTabSz="914126"/>
              <a:t>2/1/2017</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B150B76A-94F7-4C44-A3F4-C4E6844B8E18}"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74987525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8.png"/><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7.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8.png"/><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7.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8.png"/><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7.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8.png"/><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7.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8.png"/><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7.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8.png"/><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7.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4520" y="2110958"/>
            <a:ext cx="9141619" cy="1655331"/>
          </a:xfrm>
        </p:spPr>
        <p:txBody>
          <a:bodyPr>
            <a:normAutofit lnSpcReduction="10000"/>
          </a:bodyPr>
          <a:lstStyle/>
          <a:p>
            <a:r>
              <a:rPr lang="en-US" sz="5998" dirty="0"/>
              <a:t>John Langford, Microsoft Research NYC</a:t>
            </a:r>
          </a:p>
          <a:p>
            <a:endParaRPr lang="en-US" dirty="0"/>
          </a:p>
        </p:txBody>
      </p:sp>
      <p:sp>
        <p:nvSpPr>
          <p:cNvPr id="4" name="Title 1"/>
          <p:cNvSpPr>
            <a:spLocks noGrp="1"/>
          </p:cNvSpPr>
          <p:nvPr>
            <p:ph type="ctrTitle"/>
          </p:nvPr>
        </p:nvSpPr>
        <p:spPr>
          <a:xfrm>
            <a:off x="0" y="726418"/>
            <a:ext cx="12188825" cy="950795"/>
          </a:xfrm>
        </p:spPr>
        <p:txBody>
          <a:bodyPr>
            <a:normAutofit/>
          </a:bodyPr>
          <a:lstStyle/>
          <a:p>
            <a:r>
              <a:rPr lang="en-US" dirty="0"/>
              <a:t>A Deployable Decision Service</a:t>
            </a:r>
          </a:p>
        </p:txBody>
      </p:sp>
      <p:pic>
        <p:nvPicPr>
          <p:cNvPr id="5" name="Picture 2" descr="Miro Dudí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603" y="4881251"/>
            <a:ext cx="1099575" cy="824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hong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178" y="5728577"/>
            <a:ext cx="1206424" cy="904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lex Slivk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666" y="4914485"/>
            <a:ext cx="1101749" cy="826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John Langfo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031" y="4925431"/>
            <a:ext cx="1072560" cy="804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5485476" y="3935058"/>
            <a:ext cx="1119709" cy="962891"/>
          </a:xfrm>
          <a:prstGeom prst="rect">
            <a:avLst/>
          </a:prstGeom>
        </p:spPr>
      </p:pic>
      <p:pic>
        <p:nvPicPr>
          <p:cNvPr id="11" name="Picture 10"/>
          <p:cNvPicPr>
            <a:picLocks noChangeAspect="1"/>
          </p:cNvPicPr>
          <p:nvPr/>
        </p:nvPicPr>
        <p:blipFill>
          <a:blip r:embed="rId8"/>
          <a:stretch>
            <a:fillRect/>
          </a:stretch>
        </p:blipFill>
        <p:spPr>
          <a:xfrm>
            <a:off x="5488182" y="5740793"/>
            <a:ext cx="1158002" cy="857367"/>
          </a:xfrm>
          <a:prstGeom prst="rect">
            <a:avLst/>
          </a:prstGeom>
        </p:spPr>
      </p:pic>
      <p:pic>
        <p:nvPicPr>
          <p:cNvPr id="12" name="Picture 11"/>
          <p:cNvPicPr>
            <a:picLocks noChangeAspect="1"/>
          </p:cNvPicPr>
          <p:nvPr/>
        </p:nvPicPr>
        <p:blipFill>
          <a:blip r:embed="rId9"/>
          <a:stretch>
            <a:fillRect/>
          </a:stretch>
        </p:blipFill>
        <p:spPr>
          <a:xfrm>
            <a:off x="4472235" y="4871971"/>
            <a:ext cx="972735" cy="82402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4260" y="3986881"/>
            <a:ext cx="1162302" cy="871727"/>
          </a:xfrm>
          <a:prstGeom prst="rect">
            <a:avLst/>
          </a:prstGeom>
        </p:spPr>
      </p:pic>
      <p:pic>
        <p:nvPicPr>
          <p:cNvPr id="14" name="Picture 13"/>
          <p:cNvPicPr>
            <a:picLocks noChangeAspect="1"/>
          </p:cNvPicPr>
          <p:nvPr/>
        </p:nvPicPr>
        <p:blipFill>
          <a:blip r:embed="rId11"/>
          <a:stretch>
            <a:fillRect/>
          </a:stretch>
        </p:blipFill>
        <p:spPr>
          <a:xfrm>
            <a:off x="7570908" y="4015133"/>
            <a:ext cx="1162302" cy="871727"/>
          </a:xfrm>
          <a:prstGeom prst="rect">
            <a:avLst/>
          </a:prstGeom>
        </p:spPr>
      </p:pic>
      <p:pic>
        <p:nvPicPr>
          <p:cNvPr id="15" name="Picture 14"/>
          <p:cNvPicPr>
            <a:picLocks noChangeAspect="1"/>
          </p:cNvPicPr>
          <p:nvPr/>
        </p:nvPicPr>
        <p:blipFill>
          <a:blip r:embed="rId12"/>
          <a:stretch>
            <a:fillRect/>
          </a:stretch>
        </p:blipFill>
        <p:spPr>
          <a:xfrm>
            <a:off x="9451885" y="5577437"/>
            <a:ext cx="1876185" cy="1127310"/>
          </a:xfrm>
          <a:prstGeom prst="rect">
            <a:avLst/>
          </a:prstGeom>
        </p:spPr>
      </p:pic>
      <p:pic>
        <p:nvPicPr>
          <p:cNvPr id="16" name="Picture 2" descr="Luong Hoa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4417" y="4015137"/>
            <a:ext cx="1106607" cy="8828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16829" y="5684402"/>
            <a:ext cx="925836" cy="94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7023" y="3966131"/>
            <a:ext cx="1181089" cy="902833"/>
          </a:xfrm>
          <a:prstGeom prst="rect">
            <a:avLst/>
          </a:prstGeom>
        </p:spPr>
      </p:pic>
      <p:pic>
        <p:nvPicPr>
          <p:cNvPr id="20" name="Picture 2" descr="http://www.galoshri.com/static/profile.png"/>
          <p:cNvPicPr>
            <a:picLocks noChangeAspect="1" noChangeArrowheads="1"/>
          </p:cNvPicPr>
          <p:nvPr/>
        </p:nvPicPr>
        <p:blipFill rotWithShape="1">
          <a:blip r:embed="rId16">
            <a:extLst>
              <a:ext uri="{28A0092B-C50C-407E-A947-70E740481C1C}">
                <a14:useLocalDpi xmlns:a14="http://schemas.microsoft.com/office/drawing/2010/main" val="0"/>
              </a:ext>
            </a:extLst>
          </a:blip>
          <a:srcRect b="-11914"/>
          <a:stretch/>
        </p:blipFill>
        <p:spPr bwMode="auto">
          <a:xfrm>
            <a:off x="1070490" y="5705932"/>
            <a:ext cx="1014153" cy="101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1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77" y="229433"/>
            <a:ext cx="11146110" cy="830524"/>
          </a:xfrm>
        </p:spPr>
        <p:txBody>
          <a:bodyPr/>
          <a:lstStyle/>
          <a:p>
            <a:r>
              <a:rPr lang="en-US" sz="5998" dirty="0"/>
              <a:t>Exploration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837982" y="1928972"/>
            <a:ext cx="2652974" cy="24664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916" y="2534552"/>
            <a:ext cx="2079426" cy="1189055"/>
          </a:xfrm>
          <a:prstGeom prst="rect">
            <a:avLst/>
          </a:prstGeom>
        </p:spPr>
      </p:pic>
      <p:sp>
        <p:nvSpPr>
          <p:cNvPr id="6" name="Right Arrow 5"/>
          <p:cNvSpPr/>
          <p:nvPr/>
        </p:nvSpPr>
        <p:spPr>
          <a:xfrm>
            <a:off x="2683593" y="2600776"/>
            <a:ext cx="1614725" cy="11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Rounded Rectangle 2"/>
          <p:cNvSpPr/>
          <p:nvPr/>
        </p:nvSpPr>
        <p:spPr>
          <a:xfrm>
            <a:off x="4461780" y="2424680"/>
            <a:ext cx="2264438" cy="214267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799"/>
          </a:p>
        </p:txBody>
      </p:sp>
      <p:sp>
        <p:nvSpPr>
          <p:cNvPr id="7" name="Rounded Rectangle 6"/>
          <p:cNvSpPr/>
          <p:nvPr/>
        </p:nvSpPr>
        <p:spPr>
          <a:xfrm>
            <a:off x="4749853" y="2600777"/>
            <a:ext cx="1729763" cy="10569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999" dirty="0"/>
              <a:t>Policy</a:t>
            </a:r>
          </a:p>
        </p:txBody>
      </p:sp>
      <p:sp>
        <p:nvSpPr>
          <p:cNvPr id="8" name="Right Arrow 7"/>
          <p:cNvSpPr/>
          <p:nvPr/>
        </p:nvSpPr>
        <p:spPr>
          <a:xfrm>
            <a:off x="7046190" y="2600776"/>
            <a:ext cx="1614725" cy="11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extBox 9"/>
          <p:cNvSpPr txBox="1"/>
          <p:nvPr/>
        </p:nvSpPr>
        <p:spPr>
          <a:xfrm>
            <a:off x="3178965" y="1466463"/>
            <a:ext cx="5295264" cy="1015079"/>
          </a:xfrm>
          <a:prstGeom prst="rect">
            <a:avLst/>
          </a:prstGeom>
          <a:noFill/>
        </p:spPr>
        <p:txBody>
          <a:bodyPr wrap="none" rtlCol="0">
            <a:spAutoFit/>
          </a:bodyPr>
          <a:lstStyle/>
          <a:p>
            <a:r>
              <a:rPr lang="en-US" sz="5998" dirty="0"/>
              <a:t>Randomization</a:t>
            </a:r>
          </a:p>
        </p:txBody>
      </p:sp>
      <p:pic>
        <p:nvPicPr>
          <p:cNvPr id="12" name="Picture 2" descr="http://ts3.mm.bing.net/th?id=H.4894167970611314&amp;w=248&amp;h=188&amp;c=7&amp;rs=1&amp;pid=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6824" y="3833812"/>
            <a:ext cx="1043669" cy="59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75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77" y="229433"/>
            <a:ext cx="11146110" cy="830524"/>
          </a:xfrm>
        </p:spPr>
        <p:txBody>
          <a:bodyPr/>
          <a:lstStyle/>
          <a:p>
            <a:r>
              <a:rPr lang="en-US" sz="5998" dirty="0"/>
              <a:t>Exploration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837982" y="1928972"/>
            <a:ext cx="2652974" cy="2466438"/>
          </a:xfrm>
          <a:prstGeom prst="rect">
            <a:avLst/>
          </a:prstGeom>
        </p:spPr>
      </p:pic>
      <p:sp>
        <p:nvSpPr>
          <p:cNvPr id="6" name="Right Arrow 5"/>
          <p:cNvSpPr/>
          <p:nvPr/>
        </p:nvSpPr>
        <p:spPr>
          <a:xfrm>
            <a:off x="2683593" y="2600776"/>
            <a:ext cx="1614725" cy="11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Rounded Rectangle 2"/>
          <p:cNvSpPr/>
          <p:nvPr/>
        </p:nvSpPr>
        <p:spPr>
          <a:xfrm>
            <a:off x="4461780" y="2424680"/>
            <a:ext cx="2264438" cy="214267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799"/>
          </a:p>
        </p:txBody>
      </p:sp>
      <p:sp>
        <p:nvSpPr>
          <p:cNvPr id="7" name="Rounded Rectangle 6"/>
          <p:cNvSpPr/>
          <p:nvPr/>
        </p:nvSpPr>
        <p:spPr>
          <a:xfrm>
            <a:off x="4749853" y="2600777"/>
            <a:ext cx="1729763" cy="10569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999" dirty="0"/>
              <a:t>Policy</a:t>
            </a:r>
          </a:p>
        </p:txBody>
      </p:sp>
      <p:sp>
        <p:nvSpPr>
          <p:cNvPr id="8" name="Right Arrow 7"/>
          <p:cNvSpPr/>
          <p:nvPr/>
        </p:nvSpPr>
        <p:spPr>
          <a:xfrm>
            <a:off x="7046190" y="2600776"/>
            <a:ext cx="1614725" cy="11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2" descr="http://ts3.mm.bing.net/th?id=H.4894167970611314&amp;w=248&amp;h=188&amp;c=7&amp;rs=1&amp;p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824" y="3833812"/>
            <a:ext cx="1043669" cy="5933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0916" y="2534552"/>
            <a:ext cx="2079426" cy="1189055"/>
          </a:xfrm>
          <a:prstGeom prst="rect">
            <a:avLst/>
          </a:prstGeom>
        </p:spPr>
      </p:pic>
      <p:sp>
        <p:nvSpPr>
          <p:cNvPr id="11" name="TextBox 10"/>
          <p:cNvSpPr txBox="1"/>
          <p:nvPr/>
        </p:nvSpPr>
        <p:spPr>
          <a:xfrm>
            <a:off x="3178965" y="1466463"/>
            <a:ext cx="5295264" cy="1015079"/>
          </a:xfrm>
          <a:prstGeom prst="rect">
            <a:avLst/>
          </a:prstGeom>
          <a:noFill/>
        </p:spPr>
        <p:txBody>
          <a:bodyPr wrap="none" rtlCol="0">
            <a:spAutoFit/>
          </a:bodyPr>
          <a:lstStyle/>
          <a:p>
            <a:r>
              <a:rPr lang="en-US" sz="5998" dirty="0"/>
              <a:t>Randomization</a:t>
            </a:r>
          </a:p>
        </p:txBody>
      </p:sp>
    </p:spTree>
    <p:extLst>
      <p:ext uri="{BB962C8B-B14F-4D97-AF65-F5344CB8AC3E}">
        <p14:creationId xmlns:p14="http://schemas.microsoft.com/office/powerpoint/2010/main" val="37954012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998" dirty="0"/>
              <a:t>A Foundation: </a:t>
            </a:r>
            <a:r>
              <a:rPr lang="en-US" sz="5998" dirty="0" err="1"/>
              <a:t>Multiworld</a:t>
            </a:r>
            <a:r>
              <a:rPr lang="en-US" sz="5998" dirty="0"/>
              <a:t> Testing</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 y="1495474"/>
                <a:ext cx="12188825" cy="5361632"/>
              </a:xfrm>
              <a:prstGeom prst="rect">
                <a:avLst/>
              </a:prstGeom>
            </p:spPr>
            <p:txBody>
              <a:bodyPr>
                <a:normAutofit/>
              </a:bodyPr>
              <a:lstStyle/>
              <a:p>
                <a:pPr marL="0" indent="0">
                  <a:buNone/>
                </a:pPr>
                <a:r>
                  <a:rPr lang="en-US" sz="5998" dirty="0">
                    <a:latin typeface="Cambria Math" panose="02040503050406030204" pitchFamily="18" charset="0"/>
                  </a:rPr>
                  <a:t>Given experience </a:t>
                </a:r>
                <a14:m>
                  <m:oMath xmlns:m="http://schemas.openxmlformats.org/officeDocument/2006/math">
                    <m:sSup>
                      <m:sSupPr>
                        <m:ctrlPr>
                          <a:rPr lang="en-US" sz="5998" i="1">
                            <a:solidFill>
                              <a:srgbClr val="0070C0"/>
                            </a:solidFill>
                            <a:latin typeface="Cambria Math" panose="02040503050406030204" pitchFamily="18" charset="0"/>
                          </a:rPr>
                        </m:ctrlPr>
                      </m:sSupPr>
                      <m:e>
                        <m:d>
                          <m:dPr>
                            <m:ctrlPr>
                              <a:rPr lang="en-US" sz="5998" i="1">
                                <a:solidFill>
                                  <a:srgbClr val="0070C0"/>
                                </a:solidFill>
                                <a:latin typeface="Cambria Math" panose="02040503050406030204" pitchFamily="18" charset="0"/>
                              </a:rPr>
                            </m:ctrlPr>
                          </m:dPr>
                          <m:e>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𝑎</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𝑝</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𝑟</m:t>
                            </m:r>
                          </m:e>
                        </m:d>
                      </m:e>
                      <m:sup>
                        <m:r>
                          <a:rPr lang="en-US" sz="5998" i="1">
                            <a:solidFill>
                              <a:srgbClr val="0070C0"/>
                            </a:solidFill>
                            <a:latin typeface="Cambria Math" panose="02040503050406030204" pitchFamily="18" charset="0"/>
                          </a:rPr>
                          <m:t>∗</m:t>
                        </m:r>
                      </m:sup>
                    </m:sSup>
                  </m:oMath>
                </a14:m>
                <a:r>
                  <a:rPr lang="en-US" sz="5998" dirty="0">
                    <a:latin typeface="Cambria Math" panose="02040503050406030204" pitchFamily="18" charset="0"/>
                  </a:rPr>
                  <a:t> and a policy </a:t>
                </a:r>
                <a14:m>
                  <m:oMath xmlns:m="http://schemas.openxmlformats.org/officeDocument/2006/math">
                    <m:r>
                      <a:rPr lang="en-US" sz="5998" i="1">
                        <a:solidFill>
                          <a:srgbClr val="0070C0"/>
                        </a:solidFill>
                        <a:latin typeface="Cambria Math" panose="02040503050406030204" pitchFamily="18" charset="0"/>
                      </a:rPr>
                      <m:t>𝜋</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𝑎</m:t>
                    </m:r>
                  </m:oMath>
                </a14:m>
                <a:r>
                  <a:rPr lang="en-US" sz="5998" dirty="0"/>
                  <a:t>, how good is </a:t>
                </a:r>
                <a14:m>
                  <m:oMath xmlns:m="http://schemas.openxmlformats.org/officeDocument/2006/math">
                    <m:r>
                      <a:rPr lang="en-US" sz="5998" i="1">
                        <a:solidFill>
                          <a:srgbClr val="0070C0"/>
                        </a:solidFill>
                        <a:latin typeface="Cambria Math" panose="02040503050406030204" pitchFamily="18" charset="0"/>
                      </a:rPr>
                      <m:t>𝜋</m:t>
                    </m:r>
                  </m:oMath>
                </a14:m>
                <a:r>
                  <a:rPr lang="en-US" sz="5998" dirty="0"/>
                  <a:t>?</a:t>
                </a:r>
              </a:p>
              <a:p>
                <a:pPr marL="0" indent="0">
                  <a:buNone/>
                </a:pPr>
                <a:endParaRPr lang="en-US" sz="5998" dirty="0"/>
              </a:p>
              <a:p>
                <a:pPr marL="0" indent="0">
                  <a:buNone/>
                </a:pPr>
                <a14:m>
                  <m:oMathPara xmlns:m="http://schemas.openxmlformats.org/officeDocument/2006/math">
                    <m:oMathParaPr>
                      <m:jc m:val="centerGroup"/>
                    </m:oMathParaPr>
                    <m:oMath xmlns:m="http://schemas.openxmlformats.org/officeDocument/2006/math">
                      <m:r>
                        <a:rPr lang="en-US" sz="5998" i="1">
                          <a:solidFill>
                            <a:srgbClr val="0070C0"/>
                          </a:solidFill>
                          <a:latin typeface="Cambria Math" panose="02040503050406030204" pitchFamily="18" charset="0"/>
                        </a:rPr>
                        <m:t>𝑉</m:t>
                      </m:r>
                      <m:d>
                        <m:dPr>
                          <m:ctrlPr>
                            <a:rPr lang="en-US" sz="5998" i="1">
                              <a:solidFill>
                                <a:srgbClr val="0070C0"/>
                              </a:solidFill>
                              <a:latin typeface="Cambria Math" panose="02040503050406030204" pitchFamily="18" charset="0"/>
                            </a:rPr>
                          </m:ctrlPr>
                        </m:dPr>
                        <m:e>
                          <m:r>
                            <a:rPr lang="en-US" sz="5998" i="1">
                              <a:solidFill>
                                <a:srgbClr val="0070C0"/>
                              </a:solidFill>
                              <a:latin typeface="Cambria Math" panose="02040503050406030204" pitchFamily="18" charset="0"/>
                            </a:rPr>
                            <m:t>𝜋</m:t>
                          </m:r>
                        </m:e>
                      </m:d>
                      <m:r>
                        <a:rPr lang="en-US" sz="5998" i="1">
                          <a:solidFill>
                            <a:srgbClr val="0070C0"/>
                          </a:solidFill>
                          <a:latin typeface="Cambria Math" panose="02040503050406030204" pitchFamily="18" charset="0"/>
                        </a:rPr>
                        <m:t>=</m:t>
                      </m:r>
                      <m:f>
                        <m:fPr>
                          <m:ctrlPr>
                            <a:rPr lang="en-US" sz="5998" i="1">
                              <a:solidFill>
                                <a:srgbClr val="0070C0"/>
                              </a:solidFill>
                              <a:latin typeface="Cambria Math" panose="02040503050406030204" pitchFamily="18" charset="0"/>
                            </a:rPr>
                          </m:ctrlPr>
                        </m:fPr>
                        <m:num>
                          <m:r>
                            <a:rPr lang="en-US" sz="5998" i="1">
                              <a:solidFill>
                                <a:srgbClr val="0070C0"/>
                              </a:solidFill>
                              <a:latin typeface="Cambria Math" panose="02040503050406030204" pitchFamily="18" charset="0"/>
                            </a:rPr>
                            <m:t>1</m:t>
                          </m:r>
                        </m:num>
                        <m:den>
                          <m:r>
                            <a:rPr lang="en-US" sz="5998" i="1">
                              <a:solidFill>
                                <a:srgbClr val="0070C0"/>
                              </a:solidFill>
                              <a:latin typeface="Cambria Math" panose="02040503050406030204" pitchFamily="18" charset="0"/>
                            </a:rPr>
                            <m:t>𝑛</m:t>
                          </m:r>
                        </m:den>
                      </m:f>
                      <m:nary>
                        <m:naryPr>
                          <m:chr m:val="∑"/>
                          <m:supHide m:val="on"/>
                          <m:ctrlPr>
                            <a:rPr lang="en-US" sz="5998" i="1">
                              <a:solidFill>
                                <a:srgbClr val="0070C0"/>
                              </a:solidFill>
                              <a:latin typeface="Cambria Math" panose="02040503050406030204" pitchFamily="18" charset="0"/>
                            </a:rPr>
                          </m:ctrlPr>
                        </m:naryPr>
                        <m:sub>
                          <m:r>
                            <m:rPr>
                              <m:brk m:alnAt="7"/>
                            </m:rP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𝑎</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𝑝</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𝑟</m:t>
                          </m:r>
                          <m:r>
                            <a:rPr lang="en-US" sz="5998" i="1">
                              <a:solidFill>
                                <a:srgbClr val="0070C0"/>
                              </a:solidFill>
                              <a:latin typeface="Cambria Math" panose="02040503050406030204" pitchFamily="18" charset="0"/>
                            </a:rPr>
                            <m:t>)</m:t>
                          </m:r>
                        </m:sub>
                        <m:sup/>
                        <m:e>
                          <m:f>
                            <m:fPr>
                              <m:ctrlPr>
                                <a:rPr lang="en-US" sz="5998" i="1">
                                  <a:solidFill>
                                    <a:srgbClr val="0070C0"/>
                                  </a:solidFill>
                                  <a:latin typeface="Cambria Math" panose="02040503050406030204" pitchFamily="18" charset="0"/>
                                </a:rPr>
                              </m:ctrlPr>
                            </m:fPr>
                            <m:num>
                              <m:r>
                                <a:rPr lang="en-US" sz="5998" i="1">
                                  <a:solidFill>
                                    <a:srgbClr val="0070C0"/>
                                  </a:solidFill>
                                  <a:latin typeface="Cambria Math" panose="02040503050406030204" pitchFamily="18" charset="0"/>
                                </a:rPr>
                                <m:t>𝑟𝐼</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𝜋</m:t>
                              </m:r>
                              <m:d>
                                <m:dPr>
                                  <m:ctrlPr>
                                    <a:rPr lang="en-US" sz="5998" i="1">
                                      <a:solidFill>
                                        <a:srgbClr val="0070C0"/>
                                      </a:solidFill>
                                      <a:latin typeface="Cambria Math" panose="02040503050406030204" pitchFamily="18" charset="0"/>
                                    </a:rPr>
                                  </m:ctrlPr>
                                </m:dPr>
                                <m:e>
                                  <m:r>
                                    <a:rPr lang="en-US" sz="5998" i="1">
                                      <a:solidFill>
                                        <a:srgbClr val="0070C0"/>
                                      </a:solidFill>
                                      <a:latin typeface="Cambria Math" panose="02040503050406030204" pitchFamily="18" charset="0"/>
                                    </a:rPr>
                                    <m:t>𝑥</m:t>
                                  </m:r>
                                </m:e>
                              </m:d>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𝑎</m:t>
                              </m:r>
                              <m:r>
                                <a:rPr lang="en-US" sz="5998" i="1">
                                  <a:solidFill>
                                    <a:srgbClr val="0070C0"/>
                                  </a:solidFill>
                                  <a:latin typeface="Cambria Math" panose="02040503050406030204" pitchFamily="18" charset="0"/>
                                </a:rPr>
                                <m:t>)</m:t>
                              </m:r>
                            </m:num>
                            <m:den>
                              <m:r>
                                <a:rPr lang="en-US" sz="5998" i="1">
                                  <a:solidFill>
                                    <a:srgbClr val="0070C0"/>
                                  </a:solidFill>
                                  <a:latin typeface="Cambria Math" panose="02040503050406030204" pitchFamily="18" charset="0"/>
                                </a:rPr>
                                <m:t>𝑝</m:t>
                              </m:r>
                            </m:den>
                          </m:f>
                        </m:e>
                      </m:nary>
                    </m:oMath>
                  </m:oMathPara>
                </a14:m>
                <a:endParaRPr lang="en-US" sz="5998" dirty="0">
                  <a:solidFill>
                    <a:srgbClr val="0070C0"/>
                  </a:solidFill>
                </a:endParaRPr>
              </a:p>
              <a:p>
                <a:pPr marL="0" indent="0">
                  <a:buNone/>
                </a:pP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94970"/>
                <a:ext cx="12192000" cy="5363029"/>
              </a:xfrm>
              <a:blipFill rotWithShape="0">
                <a:blip r:embed="rId2"/>
                <a:stretch>
                  <a:fillRect l="-3000" t="-5000"/>
                </a:stretch>
              </a:blipFill>
            </p:spPr>
            <p:txBody>
              <a:bodyPr/>
              <a:lstStyle/>
              <a:p>
                <a:r>
                  <a:rPr lang="en-US">
                    <a:noFill/>
                  </a:rPr>
                  <a:t> </a:t>
                </a:r>
              </a:p>
            </p:txBody>
          </p:sp>
        </mc:Fallback>
      </mc:AlternateContent>
    </p:spTree>
    <p:extLst>
      <p:ext uri="{BB962C8B-B14F-4D97-AF65-F5344CB8AC3E}">
        <p14:creationId xmlns:p14="http://schemas.microsoft.com/office/powerpoint/2010/main" val="9554033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302" y="893"/>
            <a:ext cx="11234760" cy="830524"/>
          </a:xfrm>
        </p:spPr>
        <p:txBody>
          <a:bodyPr/>
          <a:lstStyle/>
          <a:p>
            <a:r>
              <a:rPr lang="en-US" sz="5998" dirty="0"/>
              <a:t>What do we know about MWT?</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987607"/>
                <a:ext cx="11931263" cy="5869500"/>
              </a:xfrm>
              <a:prstGeom prst="rect">
                <a:avLst/>
              </a:prstGeom>
            </p:spPr>
            <p:txBody>
              <a:bodyPr>
                <a:normAutofit fontScale="92500" lnSpcReduction="10000"/>
              </a:bodyPr>
              <a:lstStyle/>
              <a:p>
                <a:pPr marL="0" indent="0">
                  <a:buNone/>
                </a:pPr>
                <a:r>
                  <a:rPr lang="en-US" sz="5998" dirty="0"/>
                  <a:t>Theorem: For all </a:t>
                </a:r>
                <a14:m>
                  <m:oMath xmlns:m="http://schemas.openxmlformats.org/officeDocument/2006/math">
                    <m:r>
                      <a:rPr lang="en-US" sz="5998" i="1">
                        <a:solidFill>
                          <a:srgbClr val="0070C0"/>
                        </a:solidFill>
                        <a:latin typeface="Cambria Math" panose="02040503050406030204" pitchFamily="18" charset="0"/>
                      </a:rPr>
                      <m:t>𝜋</m:t>
                    </m:r>
                  </m:oMath>
                </a14:m>
                <a:r>
                  <a:rPr lang="en-US" sz="5998" dirty="0"/>
                  <a:t>, for all </a:t>
                </a:r>
                <a14:m>
                  <m:oMath xmlns:m="http://schemas.openxmlformats.org/officeDocument/2006/math">
                    <m:r>
                      <a:rPr lang="en-US" sz="5998" i="1">
                        <a:solidFill>
                          <a:srgbClr val="0070C0"/>
                        </a:solidFill>
                        <a:latin typeface="Cambria Math" panose="02040503050406030204" pitchFamily="18" charset="0"/>
                      </a:rPr>
                      <m:t>𝐷</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acc>
                      <m:accPr>
                        <m:chr m:val="⃗"/>
                        <m:ctrlPr>
                          <a:rPr lang="en-US" sz="5998" i="1">
                            <a:solidFill>
                              <a:srgbClr val="0070C0"/>
                            </a:solidFill>
                            <a:latin typeface="Cambria Math" panose="02040503050406030204" pitchFamily="18" charset="0"/>
                          </a:rPr>
                        </m:ctrlPr>
                      </m:accPr>
                      <m:e>
                        <m:r>
                          <a:rPr lang="en-US" sz="5998" i="1">
                            <a:solidFill>
                              <a:srgbClr val="0070C0"/>
                            </a:solidFill>
                            <a:latin typeface="Cambria Math" panose="02040503050406030204" pitchFamily="18" charset="0"/>
                          </a:rPr>
                          <m:t>𝑟</m:t>
                        </m:r>
                      </m:e>
                    </m:acc>
                    <m:r>
                      <a:rPr lang="en-US" sz="5998" i="1">
                        <a:solidFill>
                          <a:srgbClr val="0070C0"/>
                        </a:solidFill>
                        <a:latin typeface="Cambria Math" panose="02040503050406030204" pitchFamily="18" charset="0"/>
                      </a:rPr>
                      <m:t>)</m:t>
                    </m:r>
                  </m:oMath>
                </a14:m>
                <a:endParaRPr lang="en-US" sz="5998"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5998" i="1">
                          <a:solidFill>
                            <a:srgbClr val="0070C0"/>
                          </a:solidFill>
                          <a:latin typeface="Cambria Math" panose="02040503050406030204" pitchFamily="18" charset="0"/>
                        </a:rPr>
                        <m:t>𝐸</m:t>
                      </m:r>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𝑟</m:t>
                          </m:r>
                        </m:e>
                        <m:sub>
                          <m:r>
                            <a:rPr lang="en-US" sz="5998" i="1">
                              <a:solidFill>
                                <a:srgbClr val="0070C0"/>
                              </a:solidFill>
                              <a:latin typeface="Cambria Math" panose="02040503050406030204" pitchFamily="18" charset="0"/>
                            </a:rPr>
                            <m:t>𝜋</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sub>
                      </m:sSub>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𝐸𝑉</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𝜋</m:t>
                      </m:r>
                      <m:r>
                        <a:rPr lang="en-US" sz="5998" i="1">
                          <a:solidFill>
                            <a:srgbClr val="0070C0"/>
                          </a:solidFill>
                          <a:latin typeface="Cambria Math" panose="02040503050406030204" pitchFamily="18" charset="0"/>
                        </a:rPr>
                        <m:t>)</m:t>
                      </m:r>
                    </m:oMath>
                  </m:oMathPara>
                </a14:m>
                <a:endParaRPr lang="en-US" sz="5998" dirty="0">
                  <a:solidFill>
                    <a:srgbClr val="0070C0"/>
                  </a:solidFill>
                </a:endParaRPr>
              </a:p>
              <a:p>
                <a:pPr marL="0" indent="0">
                  <a:buNone/>
                </a:pPr>
                <a:r>
                  <a:rPr lang="en-US" sz="5998" dirty="0"/>
                  <a:t>Proof: For all </a:t>
                </a:r>
                <a14:m>
                  <m:oMath xmlns:m="http://schemas.openxmlformats.org/officeDocument/2006/math">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acc>
                      <m:accPr>
                        <m:chr m:val="⃗"/>
                        <m:ctrlPr>
                          <a:rPr lang="en-US" sz="5998" i="1">
                            <a:solidFill>
                              <a:srgbClr val="0070C0"/>
                            </a:solidFill>
                            <a:latin typeface="Cambria Math" panose="02040503050406030204" pitchFamily="18" charset="0"/>
                          </a:rPr>
                        </m:ctrlPr>
                      </m:accPr>
                      <m:e>
                        <m:r>
                          <a:rPr lang="en-US" sz="5998" i="1">
                            <a:solidFill>
                              <a:srgbClr val="0070C0"/>
                            </a:solidFill>
                            <a:latin typeface="Cambria Math" panose="02040503050406030204" pitchFamily="18" charset="0"/>
                          </a:rPr>
                          <m:t>𝑟</m:t>
                        </m:r>
                      </m:e>
                    </m:acc>
                    <m:r>
                      <a:rPr lang="en-US" sz="5998" i="1">
                        <a:solidFill>
                          <a:srgbClr val="0070C0"/>
                        </a:solidFill>
                        <a:latin typeface="Cambria Math" panose="02040503050406030204" pitchFamily="18" charset="0"/>
                      </a:rPr>
                      <m:t>)</m:t>
                    </m:r>
                  </m:oMath>
                </a14:m>
                <a:r>
                  <a:rPr lang="en-US" sz="5998" dirty="0"/>
                  <a:t>, </a:t>
                </a:r>
                <a14:m>
                  <m:oMath xmlns:m="http://schemas.openxmlformats.org/officeDocument/2006/math">
                    <m:sSub>
                      <m:sSubPr>
                        <m:ctrlPr>
                          <a:rPr lang="en-US" sz="5998" i="1" dirty="0">
                            <a:solidFill>
                              <a:srgbClr val="0070C0"/>
                            </a:solidFill>
                            <a:latin typeface="Cambria Math" panose="02040503050406030204" pitchFamily="18" charset="0"/>
                          </a:rPr>
                        </m:ctrlPr>
                      </m:sSubPr>
                      <m:e>
                        <m:r>
                          <a:rPr lang="en-US" sz="5998" i="1" dirty="0">
                            <a:solidFill>
                              <a:srgbClr val="0070C0"/>
                            </a:solidFill>
                            <a:latin typeface="Cambria Math" panose="02040503050406030204" pitchFamily="18" charset="0"/>
                          </a:rPr>
                          <m:t>𝐸</m:t>
                        </m:r>
                      </m:e>
                      <m:sub>
                        <m:r>
                          <a:rPr lang="en-US" sz="5998" i="1" dirty="0">
                            <a:solidFill>
                              <a:srgbClr val="0070C0"/>
                            </a:solidFill>
                            <a:latin typeface="Cambria Math" panose="02040503050406030204" pitchFamily="18" charset="0"/>
                          </a:rPr>
                          <m:t>𝑎</m:t>
                        </m:r>
                        <m:r>
                          <a:rPr lang="en-US" sz="5998" i="1" dirty="0">
                            <a:solidFill>
                              <a:srgbClr val="0070C0"/>
                            </a:solidFill>
                            <a:latin typeface="Cambria Math" panose="02040503050406030204" pitchFamily="18" charset="0"/>
                          </a:rPr>
                          <m:t>∼</m:t>
                        </m:r>
                        <m:acc>
                          <m:accPr>
                            <m:chr m:val="⃗"/>
                            <m:ctrlPr>
                              <a:rPr lang="en-US" sz="5998" i="1" dirty="0">
                                <a:solidFill>
                                  <a:srgbClr val="0070C0"/>
                                </a:solidFill>
                                <a:latin typeface="Cambria Math" panose="02040503050406030204" pitchFamily="18" charset="0"/>
                              </a:rPr>
                            </m:ctrlPr>
                          </m:accPr>
                          <m:e>
                            <m:r>
                              <a:rPr lang="en-US" sz="5998" i="1" dirty="0">
                                <a:solidFill>
                                  <a:srgbClr val="0070C0"/>
                                </a:solidFill>
                                <a:latin typeface="Cambria Math" panose="02040503050406030204" pitchFamily="18" charset="0"/>
                              </a:rPr>
                              <m:t>𝑝</m:t>
                            </m:r>
                          </m:e>
                        </m:acc>
                      </m:sub>
                    </m:sSub>
                    <m:d>
                      <m:dPr>
                        <m:begChr m:val="["/>
                        <m:endChr m:val="]"/>
                        <m:ctrlPr>
                          <a:rPr lang="en-US" sz="5998" i="1" dirty="0">
                            <a:solidFill>
                              <a:srgbClr val="0070C0"/>
                            </a:solidFill>
                            <a:latin typeface="Cambria Math" panose="02040503050406030204" pitchFamily="18" charset="0"/>
                          </a:rPr>
                        </m:ctrlPr>
                      </m:dPr>
                      <m:e>
                        <m:f>
                          <m:fPr>
                            <m:ctrlPr>
                              <a:rPr lang="en-US" sz="5998" i="1">
                                <a:solidFill>
                                  <a:srgbClr val="0070C0"/>
                                </a:solidFill>
                                <a:latin typeface="Cambria Math" panose="02040503050406030204" pitchFamily="18" charset="0"/>
                              </a:rPr>
                            </m:ctrlPr>
                          </m:fPr>
                          <m:num>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𝑟</m:t>
                                </m:r>
                              </m:e>
                              <m:sub>
                                <m:r>
                                  <a:rPr lang="en-US" sz="5998" i="1">
                                    <a:solidFill>
                                      <a:srgbClr val="0070C0"/>
                                    </a:solidFill>
                                    <a:latin typeface="Cambria Math" panose="02040503050406030204" pitchFamily="18" charset="0"/>
                                  </a:rPr>
                                  <m:t>𝑎</m:t>
                                </m:r>
                              </m:sub>
                            </m:sSub>
                            <m:r>
                              <a:rPr lang="en-US" sz="5998" i="1">
                                <a:solidFill>
                                  <a:srgbClr val="0070C0"/>
                                </a:solidFill>
                                <a:latin typeface="Cambria Math" panose="02040503050406030204" pitchFamily="18" charset="0"/>
                              </a:rPr>
                              <m:t>𝐼</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𝜋</m:t>
                            </m:r>
                            <m:d>
                              <m:dPr>
                                <m:ctrlPr>
                                  <a:rPr lang="en-US" sz="5998" i="1">
                                    <a:solidFill>
                                      <a:srgbClr val="0070C0"/>
                                    </a:solidFill>
                                    <a:latin typeface="Cambria Math" panose="02040503050406030204" pitchFamily="18" charset="0"/>
                                  </a:rPr>
                                </m:ctrlPr>
                              </m:dPr>
                              <m:e>
                                <m:r>
                                  <a:rPr lang="en-US" sz="5998" i="1">
                                    <a:solidFill>
                                      <a:srgbClr val="0070C0"/>
                                    </a:solidFill>
                                    <a:latin typeface="Cambria Math" panose="02040503050406030204" pitchFamily="18" charset="0"/>
                                  </a:rPr>
                                  <m:t>𝑥</m:t>
                                </m:r>
                              </m:e>
                            </m:d>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𝑎</m:t>
                            </m:r>
                            <m:r>
                              <a:rPr lang="en-US" sz="5998" i="1">
                                <a:solidFill>
                                  <a:srgbClr val="0070C0"/>
                                </a:solidFill>
                                <a:latin typeface="Cambria Math" panose="02040503050406030204" pitchFamily="18" charset="0"/>
                              </a:rPr>
                              <m:t>)</m:t>
                            </m:r>
                          </m:num>
                          <m:den>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𝑝</m:t>
                                </m:r>
                              </m:e>
                              <m:sub>
                                <m:r>
                                  <a:rPr lang="en-US" sz="5998" i="1">
                                    <a:solidFill>
                                      <a:srgbClr val="0070C0"/>
                                    </a:solidFill>
                                    <a:latin typeface="Cambria Math" panose="02040503050406030204" pitchFamily="18" charset="0"/>
                                  </a:rPr>
                                  <m:t>𝑎</m:t>
                                </m:r>
                              </m:sub>
                            </m:sSub>
                          </m:den>
                        </m:f>
                      </m:e>
                    </m:d>
                  </m:oMath>
                </a14:m>
                <a:endParaRPr lang="en-US" sz="5998"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5998" i="1">
                          <a:solidFill>
                            <a:srgbClr val="0070C0"/>
                          </a:solidFill>
                          <a:latin typeface="Cambria Math" panose="02040503050406030204" pitchFamily="18" charset="0"/>
                        </a:rPr>
                        <m:t>=</m:t>
                      </m:r>
                      <m:nary>
                        <m:naryPr>
                          <m:chr m:val="∑"/>
                          <m:supHide m:val="on"/>
                          <m:ctrlPr>
                            <a:rPr lang="en-US" sz="5998" i="1">
                              <a:solidFill>
                                <a:srgbClr val="0070C0"/>
                              </a:solidFill>
                              <a:latin typeface="Cambria Math" panose="02040503050406030204" pitchFamily="18" charset="0"/>
                            </a:rPr>
                          </m:ctrlPr>
                        </m:naryPr>
                        <m:sub>
                          <m:r>
                            <m:rPr>
                              <m:brk m:alnAt="7"/>
                            </m:rPr>
                            <a:rPr lang="en-US" sz="5998" i="1">
                              <a:solidFill>
                                <a:srgbClr val="0070C0"/>
                              </a:solidFill>
                              <a:latin typeface="Cambria Math" panose="02040503050406030204" pitchFamily="18" charset="0"/>
                            </a:rPr>
                            <m:t>𝑎</m:t>
                          </m:r>
                        </m:sub>
                        <m:sup/>
                        <m:e>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𝑝</m:t>
                              </m:r>
                            </m:e>
                            <m:sub>
                              <m:r>
                                <a:rPr lang="en-US" sz="5998" i="1">
                                  <a:solidFill>
                                    <a:srgbClr val="0070C0"/>
                                  </a:solidFill>
                                  <a:latin typeface="Cambria Math" panose="02040503050406030204" pitchFamily="18" charset="0"/>
                                </a:rPr>
                                <m:t>𝑎</m:t>
                              </m:r>
                            </m:sub>
                          </m:sSub>
                          <m:f>
                            <m:fPr>
                              <m:ctrlPr>
                                <a:rPr lang="en-US" sz="5998" i="1">
                                  <a:solidFill>
                                    <a:srgbClr val="0070C0"/>
                                  </a:solidFill>
                                  <a:latin typeface="Cambria Math" panose="02040503050406030204" pitchFamily="18" charset="0"/>
                                </a:rPr>
                              </m:ctrlPr>
                            </m:fPr>
                            <m:num>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𝑟</m:t>
                                  </m:r>
                                </m:e>
                                <m:sub>
                                  <m:r>
                                    <a:rPr lang="en-US" sz="5998" i="1">
                                      <a:solidFill>
                                        <a:srgbClr val="0070C0"/>
                                      </a:solidFill>
                                      <a:latin typeface="Cambria Math" panose="02040503050406030204" pitchFamily="18" charset="0"/>
                                    </a:rPr>
                                    <m:t>𝑎</m:t>
                                  </m:r>
                                </m:sub>
                              </m:sSub>
                              <m:r>
                                <a:rPr lang="en-US" sz="5998" i="1">
                                  <a:solidFill>
                                    <a:srgbClr val="0070C0"/>
                                  </a:solidFill>
                                  <a:latin typeface="Cambria Math" panose="02040503050406030204" pitchFamily="18" charset="0"/>
                                </a:rPr>
                                <m:t>𝐼</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𝜋</m:t>
                              </m:r>
                              <m:d>
                                <m:dPr>
                                  <m:ctrlPr>
                                    <a:rPr lang="en-US" sz="5998" i="1">
                                      <a:solidFill>
                                        <a:srgbClr val="0070C0"/>
                                      </a:solidFill>
                                      <a:latin typeface="Cambria Math" panose="02040503050406030204" pitchFamily="18" charset="0"/>
                                    </a:rPr>
                                  </m:ctrlPr>
                                </m:dPr>
                                <m:e>
                                  <m:r>
                                    <a:rPr lang="en-US" sz="5998" i="1">
                                      <a:solidFill>
                                        <a:srgbClr val="0070C0"/>
                                      </a:solidFill>
                                      <a:latin typeface="Cambria Math" panose="02040503050406030204" pitchFamily="18" charset="0"/>
                                    </a:rPr>
                                    <m:t>𝑥</m:t>
                                  </m:r>
                                </m:e>
                              </m:d>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𝑎</m:t>
                              </m:r>
                              <m:r>
                                <a:rPr lang="en-US" sz="5998" i="1">
                                  <a:solidFill>
                                    <a:srgbClr val="0070C0"/>
                                  </a:solidFill>
                                  <a:latin typeface="Cambria Math" panose="02040503050406030204" pitchFamily="18" charset="0"/>
                                </a:rPr>
                                <m:t>)</m:t>
                              </m:r>
                            </m:num>
                            <m:den>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𝑝</m:t>
                                  </m:r>
                                </m:e>
                                <m:sub>
                                  <m:r>
                                    <a:rPr lang="en-US" sz="5998" i="1">
                                      <a:solidFill>
                                        <a:srgbClr val="0070C0"/>
                                      </a:solidFill>
                                      <a:latin typeface="Cambria Math" panose="02040503050406030204" pitchFamily="18" charset="0"/>
                                    </a:rPr>
                                    <m:t>𝑎</m:t>
                                  </m:r>
                                </m:sub>
                              </m:sSub>
                            </m:den>
                          </m:f>
                        </m:e>
                      </m:nary>
                    </m:oMath>
                  </m:oMathPara>
                </a14:m>
                <a:endParaRPr lang="en-US" sz="5998" i="1" dirty="0">
                  <a:solidFill>
                    <a:srgbClr val="0070C0"/>
                  </a:solidFill>
                  <a:latin typeface="Cambria Math" panose="02040503050406030204" pitchFamily="18" charset="0"/>
                </a:endParaRPr>
              </a:p>
              <a:p>
                <a:pPr marL="0" indent="0">
                  <a:buNone/>
                </a:pPr>
                <a14:m>
                  <m:oMath xmlns:m="http://schemas.openxmlformats.org/officeDocument/2006/math">
                    <m:r>
                      <a:rPr lang="en-US" sz="5998" i="1">
                        <a:solidFill>
                          <a:srgbClr val="0070C0"/>
                        </a:solidFill>
                        <a:latin typeface="Cambria Math" panose="02040503050406030204" pitchFamily="18" charset="0"/>
                      </a:rPr>
                      <m:t>=</m:t>
                    </m:r>
                    <m:sSub>
                      <m:sSubPr>
                        <m:ctrlPr>
                          <a:rPr lang="en-US" sz="5998" i="1">
                            <a:solidFill>
                              <a:srgbClr val="0070C0"/>
                            </a:solidFill>
                            <a:latin typeface="Cambria Math" panose="02040503050406030204" pitchFamily="18" charset="0"/>
                          </a:rPr>
                        </m:ctrlPr>
                      </m:sSubPr>
                      <m:e>
                        <m:r>
                          <a:rPr lang="en-US" sz="5998" i="1">
                            <a:solidFill>
                              <a:srgbClr val="0070C0"/>
                            </a:solidFill>
                            <a:latin typeface="Cambria Math" panose="02040503050406030204" pitchFamily="18" charset="0"/>
                          </a:rPr>
                          <m:t>𝑟</m:t>
                        </m:r>
                      </m:e>
                      <m:sub>
                        <m:r>
                          <a:rPr lang="en-US" sz="5998" i="1">
                            <a:solidFill>
                              <a:srgbClr val="0070C0"/>
                            </a:solidFill>
                            <a:latin typeface="Cambria Math" panose="02040503050406030204" pitchFamily="18" charset="0"/>
                          </a:rPr>
                          <m:t>𝜋</m:t>
                        </m:r>
                        <m:r>
                          <a:rPr lang="en-US" sz="5998" i="1">
                            <a:solidFill>
                              <a:srgbClr val="0070C0"/>
                            </a:solidFill>
                            <a:latin typeface="Cambria Math" panose="02040503050406030204" pitchFamily="18" charset="0"/>
                          </a:rPr>
                          <m:t>(</m:t>
                        </m:r>
                        <m:r>
                          <a:rPr lang="en-US" sz="5998" i="1">
                            <a:solidFill>
                              <a:srgbClr val="0070C0"/>
                            </a:solidFill>
                            <a:latin typeface="Cambria Math" panose="02040503050406030204" pitchFamily="18" charset="0"/>
                          </a:rPr>
                          <m:t>𝑥</m:t>
                        </m:r>
                        <m:r>
                          <a:rPr lang="en-US" sz="5998" i="1">
                            <a:solidFill>
                              <a:srgbClr val="0070C0"/>
                            </a:solidFill>
                            <a:latin typeface="Cambria Math" panose="02040503050406030204" pitchFamily="18" charset="0"/>
                          </a:rPr>
                          <m:t>)</m:t>
                        </m:r>
                      </m:sub>
                    </m:sSub>
                  </m:oMath>
                </a14:m>
                <a:r>
                  <a:rPr lang="en-US" sz="5998"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86971"/>
                <a:ext cx="11934371" cy="5871029"/>
              </a:xfrm>
              <a:blipFill rotWithShape="0">
                <a:blip r:embed="rId2"/>
                <a:stretch>
                  <a:fillRect l="-2809" t="-5504"/>
                </a:stretch>
              </a:blipFill>
            </p:spPr>
            <p:txBody>
              <a:bodyPr/>
              <a:lstStyle/>
              <a:p>
                <a:r>
                  <a:rPr lang="en-US">
                    <a:noFill/>
                  </a:rPr>
                  <a:t> </a:t>
                </a:r>
              </a:p>
            </p:txBody>
          </p:sp>
        </mc:Fallback>
      </mc:AlternateContent>
    </p:spTree>
    <p:extLst>
      <p:ext uri="{BB962C8B-B14F-4D97-AF65-F5344CB8AC3E}">
        <p14:creationId xmlns:p14="http://schemas.microsoft.com/office/powerpoint/2010/main" val="2589699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462078"/>
            <a:ext cx="8212947" cy="5395030"/>
          </a:xfrm>
          <a:prstGeom prst="rect">
            <a:avLst/>
          </a:prstGeom>
        </p:spPr>
        <p:txBody>
          <a:bodyPr>
            <a:normAutofit fontScale="25000" lnSpcReduction="20000"/>
          </a:bodyPr>
          <a:lstStyle/>
          <a:p>
            <a:pPr>
              <a:lnSpc>
                <a:spcPct val="100000"/>
              </a:lnSpc>
            </a:pPr>
            <a:r>
              <a:rPr lang="en-US" sz="17595" b="1" dirty="0"/>
              <a:t>Different parts = Different people</a:t>
            </a:r>
          </a:p>
          <a:p>
            <a:pPr>
              <a:lnSpc>
                <a:spcPct val="100000"/>
              </a:lnSpc>
            </a:pPr>
            <a:r>
              <a:rPr lang="en-US" sz="17595" b="1" dirty="0"/>
              <a:t>Faulty logging</a:t>
            </a:r>
          </a:p>
          <a:p>
            <a:pPr lvl="1">
              <a:lnSpc>
                <a:spcPct val="100000"/>
              </a:lnSpc>
            </a:pPr>
            <a:r>
              <a:rPr lang="en-US" sz="17595" dirty="0"/>
              <a:t>Final action, not choice</a:t>
            </a:r>
          </a:p>
          <a:p>
            <a:pPr lvl="1">
              <a:lnSpc>
                <a:spcPct val="100000"/>
              </a:lnSpc>
            </a:pPr>
            <a:r>
              <a:rPr lang="en-US" sz="17595" dirty="0"/>
              <a:t>Just choice, not probability</a:t>
            </a:r>
          </a:p>
          <a:p>
            <a:pPr lvl="1">
              <a:lnSpc>
                <a:spcPct val="100000"/>
              </a:lnSpc>
            </a:pPr>
            <a:r>
              <a:rPr lang="en-US" sz="17595" dirty="0"/>
              <a:t>Features not logged</a:t>
            </a:r>
          </a:p>
          <a:p>
            <a:pPr>
              <a:lnSpc>
                <a:spcPct val="100000"/>
              </a:lnSpc>
            </a:pPr>
            <a:r>
              <a:rPr lang="en-US" sz="17595" b="1" dirty="0"/>
              <a:t>Runtime incompatible with ML</a:t>
            </a:r>
          </a:p>
          <a:p>
            <a:pPr lvl="1">
              <a:lnSpc>
                <a:spcPct val="100000"/>
              </a:lnSpc>
            </a:pPr>
            <a:r>
              <a:rPr lang="en-US" sz="17595" dirty="0"/>
              <a:t>Downstream overrides</a:t>
            </a:r>
          </a:p>
          <a:p>
            <a:pPr lvl="1">
              <a:lnSpc>
                <a:spcPct val="100000"/>
              </a:lnSpc>
            </a:pPr>
            <a:r>
              <a:rPr lang="en-US" sz="17595" dirty="0"/>
              <a:t>Using probability as feature</a:t>
            </a:r>
          </a:p>
          <a:p>
            <a:pPr>
              <a:lnSpc>
                <a:spcPct val="100000"/>
              </a:lnSpc>
            </a:pPr>
            <a:endParaRPr lang="en-US" dirty="0">
              <a:latin typeface="+mn-lt"/>
            </a:endParaRPr>
          </a:p>
        </p:txBody>
      </p:sp>
      <p:graphicFrame>
        <p:nvGraphicFramePr>
          <p:cNvPr id="7" name="Diagram 6"/>
          <p:cNvGraphicFramePr/>
          <p:nvPr>
            <p:extLst/>
          </p:nvPr>
        </p:nvGraphicFramePr>
        <p:xfrm>
          <a:off x="6791949" y="1859815"/>
          <a:ext cx="5015201" cy="379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787194" y="191797"/>
            <a:ext cx="10512862"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98" dirty="0"/>
              <a:t>What could possibly go wrong?</a:t>
            </a:r>
          </a:p>
        </p:txBody>
      </p:sp>
    </p:spTree>
    <p:extLst>
      <p:ext uri="{BB962C8B-B14F-4D97-AF65-F5344CB8AC3E}">
        <p14:creationId xmlns:p14="http://schemas.microsoft.com/office/powerpoint/2010/main" val="1618479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itle 3"/>
          <p:cNvSpPr txBox="1">
            <a:spLocks/>
          </p:cNvSpPr>
          <p:nvPr/>
        </p:nvSpPr>
        <p:spPr>
          <a:xfrm>
            <a:off x="0" y="365923"/>
            <a:ext cx="11361726" cy="132521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err="1"/>
              <a:t>Multiworld</a:t>
            </a:r>
            <a:r>
              <a:rPr lang="en-US" sz="5998" dirty="0"/>
              <a:t> Testing Decision Service</a:t>
            </a:r>
          </a:p>
        </p:txBody>
      </p:sp>
    </p:spTree>
    <p:extLst>
      <p:ext uri="{BB962C8B-B14F-4D97-AF65-F5344CB8AC3E}">
        <p14:creationId xmlns:p14="http://schemas.microsoft.com/office/powerpoint/2010/main" val="15894361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extBox 54"/>
          <p:cNvSpPr txBox="1"/>
          <p:nvPr/>
        </p:nvSpPr>
        <p:spPr>
          <a:xfrm>
            <a:off x="3999065" y="2055689"/>
            <a:ext cx="2176054" cy="769113"/>
          </a:xfrm>
          <a:prstGeom prst="rect">
            <a:avLst/>
          </a:prstGeom>
          <a:noFill/>
        </p:spPr>
        <p:txBody>
          <a:bodyPr wrap="none" rtlCol="0">
            <a:spAutoFit/>
          </a:bodyPr>
          <a:lstStyle/>
          <a:p>
            <a:r>
              <a:rPr lang="en-US" sz="4399" b="1" dirty="0">
                <a:solidFill>
                  <a:schemeClr val="accent6"/>
                </a:solidFill>
              </a:rPr>
              <a:t>Explore</a:t>
            </a:r>
          </a:p>
        </p:txBody>
      </p:sp>
      <p:sp>
        <p:nvSpPr>
          <p:cNvPr id="56" name="Rectangle 55"/>
          <p:cNvSpPr/>
          <p:nvPr/>
        </p:nvSpPr>
        <p:spPr>
          <a:xfrm>
            <a:off x="3599513" y="2724787"/>
            <a:ext cx="3197907" cy="1518389"/>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7" name="Title 3"/>
          <p:cNvSpPr txBox="1">
            <a:spLocks/>
          </p:cNvSpPr>
          <p:nvPr/>
        </p:nvSpPr>
        <p:spPr>
          <a:xfrm>
            <a:off x="0" y="365923"/>
            <a:ext cx="11361726" cy="132521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err="1"/>
              <a:t>Multiworld</a:t>
            </a:r>
            <a:r>
              <a:rPr lang="en-US" sz="5998" dirty="0"/>
              <a:t> Testing Decision Service</a:t>
            </a:r>
          </a:p>
        </p:txBody>
      </p:sp>
    </p:spTree>
    <p:extLst>
      <p:ext uri="{BB962C8B-B14F-4D97-AF65-F5344CB8AC3E}">
        <p14:creationId xmlns:p14="http://schemas.microsoft.com/office/powerpoint/2010/main" val="11409915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extBox 54"/>
          <p:cNvSpPr txBox="1"/>
          <p:nvPr/>
        </p:nvSpPr>
        <p:spPr>
          <a:xfrm>
            <a:off x="6186376" y="5634143"/>
            <a:ext cx="1329440" cy="707702"/>
          </a:xfrm>
          <a:prstGeom prst="rect">
            <a:avLst/>
          </a:prstGeom>
          <a:noFill/>
        </p:spPr>
        <p:txBody>
          <a:bodyPr wrap="square" rtlCol="0">
            <a:spAutoFit/>
          </a:bodyPr>
          <a:lstStyle/>
          <a:p>
            <a:pPr algn="ctr"/>
            <a:r>
              <a:rPr lang="en-US" sz="3999" b="1" dirty="0">
                <a:solidFill>
                  <a:schemeClr val="accent1"/>
                </a:solidFill>
              </a:rPr>
              <a:t>Log</a:t>
            </a:r>
          </a:p>
        </p:txBody>
      </p:sp>
      <p:sp>
        <p:nvSpPr>
          <p:cNvPr id="56" name="Rectangle 55"/>
          <p:cNvSpPr/>
          <p:nvPr/>
        </p:nvSpPr>
        <p:spPr>
          <a:xfrm>
            <a:off x="5997681" y="4294643"/>
            <a:ext cx="2086090" cy="1446431"/>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7" name="Title 3"/>
          <p:cNvSpPr txBox="1">
            <a:spLocks/>
          </p:cNvSpPr>
          <p:nvPr/>
        </p:nvSpPr>
        <p:spPr>
          <a:xfrm>
            <a:off x="0" y="365923"/>
            <a:ext cx="11361726" cy="132521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err="1"/>
              <a:t>Multiworld</a:t>
            </a:r>
            <a:r>
              <a:rPr lang="en-US" sz="5998" dirty="0"/>
              <a:t> Testing Decision Service</a:t>
            </a:r>
          </a:p>
        </p:txBody>
      </p:sp>
    </p:spTree>
    <p:extLst>
      <p:ext uri="{BB962C8B-B14F-4D97-AF65-F5344CB8AC3E}">
        <p14:creationId xmlns:p14="http://schemas.microsoft.com/office/powerpoint/2010/main" val="7499287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Rectangle 54"/>
          <p:cNvSpPr/>
          <p:nvPr/>
        </p:nvSpPr>
        <p:spPr>
          <a:xfrm>
            <a:off x="7692301" y="2821497"/>
            <a:ext cx="2406835" cy="14312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6" name="TextBox 55"/>
          <p:cNvSpPr txBox="1"/>
          <p:nvPr/>
        </p:nvSpPr>
        <p:spPr>
          <a:xfrm>
            <a:off x="8517836" y="2185658"/>
            <a:ext cx="1627026" cy="707758"/>
          </a:xfrm>
          <a:prstGeom prst="rect">
            <a:avLst/>
          </a:prstGeom>
          <a:noFill/>
        </p:spPr>
        <p:txBody>
          <a:bodyPr wrap="square" rtlCol="0">
            <a:spAutoFit/>
          </a:bodyPr>
          <a:lstStyle/>
          <a:p>
            <a:pPr algn="ctr"/>
            <a:r>
              <a:rPr lang="en-US" sz="3999" b="1" dirty="0">
                <a:solidFill>
                  <a:srgbClr val="FF0000"/>
                </a:solidFill>
              </a:rPr>
              <a:t>Learn</a:t>
            </a:r>
          </a:p>
        </p:txBody>
      </p:sp>
      <p:sp>
        <p:nvSpPr>
          <p:cNvPr id="57" name="Title 3"/>
          <p:cNvSpPr txBox="1">
            <a:spLocks/>
          </p:cNvSpPr>
          <p:nvPr/>
        </p:nvSpPr>
        <p:spPr>
          <a:xfrm>
            <a:off x="0" y="365923"/>
            <a:ext cx="11361726" cy="132521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err="1"/>
              <a:t>Multiworld</a:t>
            </a:r>
            <a:r>
              <a:rPr lang="en-US" sz="5998" dirty="0"/>
              <a:t> Testing Decision Service</a:t>
            </a:r>
          </a:p>
        </p:txBody>
      </p:sp>
    </p:spTree>
    <p:extLst>
      <p:ext uri="{BB962C8B-B14F-4D97-AF65-F5344CB8AC3E}">
        <p14:creationId xmlns:p14="http://schemas.microsoft.com/office/powerpoint/2010/main" val="38690110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TextBox 54"/>
          <p:cNvSpPr txBox="1"/>
          <p:nvPr/>
        </p:nvSpPr>
        <p:spPr>
          <a:xfrm>
            <a:off x="5323741" y="1165539"/>
            <a:ext cx="2051969" cy="707702"/>
          </a:xfrm>
          <a:prstGeom prst="rect">
            <a:avLst/>
          </a:prstGeom>
          <a:noFill/>
        </p:spPr>
        <p:txBody>
          <a:bodyPr wrap="square" rtlCol="0">
            <a:spAutoFit/>
          </a:bodyPr>
          <a:lstStyle/>
          <a:p>
            <a:pPr algn="ctr"/>
            <a:r>
              <a:rPr lang="en-US" sz="3999" b="1" dirty="0"/>
              <a:t>Deploy</a:t>
            </a:r>
          </a:p>
        </p:txBody>
      </p:sp>
      <p:sp>
        <p:nvSpPr>
          <p:cNvPr id="56" name="Rectangle 55"/>
          <p:cNvSpPr/>
          <p:nvPr/>
        </p:nvSpPr>
        <p:spPr>
          <a:xfrm>
            <a:off x="5490526" y="1779351"/>
            <a:ext cx="1683842" cy="46501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799"/>
          </a:p>
        </p:txBody>
      </p:sp>
      <p:sp>
        <p:nvSpPr>
          <p:cNvPr id="57" name="Title 3"/>
          <p:cNvSpPr txBox="1">
            <a:spLocks/>
          </p:cNvSpPr>
          <p:nvPr/>
        </p:nvSpPr>
        <p:spPr>
          <a:xfrm>
            <a:off x="0" y="365923"/>
            <a:ext cx="11361726" cy="132521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err="1"/>
              <a:t>Multiworld</a:t>
            </a:r>
            <a:r>
              <a:rPr lang="en-US" sz="5998" dirty="0"/>
              <a:t> Testing Decision Service</a:t>
            </a:r>
          </a:p>
        </p:txBody>
      </p:sp>
    </p:spTree>
    <p:extLst>
      <p:ext uri="{BB962C8B-B14F-4D97-AF65-F5344CB8AC3E}">
        <p14:creationId xmlns:p14="http://schemas.microsoft.com/office/powerpoint/2010/main" val="32677083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862" y="0"/>
            <a:ext cx="8189982" cy="5789083"/>
          </a:xfrm>
          <a:prstGeom prst="rect">
            <a:avLst/>
          </a:prstGeom>
        </p:spPr>
      </p:pic>
      <p:sp>
        <p:nvSpPr>
          <p:cNvPr id="12" name="Freeform 11"/>
          <p:cNvSpPr/>
          <p:nvPr/>
        </p:nvSpPr>
        <p:spPr>
          <a:xfrm>
            <a:off x="1669774" y="1977887"/>
            <a:ext cx="556591" cy="1232452"/>
          </a:xfrm>
          <a:custGeom>
            <a:avLst/>
            <a:gdLst>
              <a:gd name="connsiteX0" fmla="*/ 387626 w 556591"/>
              <a:gd name="connsiteY0" fmla="*/ 1232452 h 1232452"/>
              <a:gd name="connsiteX1" fmla="*/ 437322 w 556591"/>
              <a:gd name="connsiteY1" fmla="*/ 1212574 h 1232452"/>
              <a:gd name="connsiteX2" fmla="*/ 487017 w 556591"/>
              <a:gd name="connsiteY2" fmla="*/ 1172817 h 1232452"/>
              <a:gd name="connsiteX3" fmla="*/ 496956 w 556591"/>
              <a:gd name="connsiteY3" fmla="*/ 1143000 h 1232452"/>
              <a:gd name="connsiteX4" fmla="*/ 516835 w 556591"/>
              <a:gd name="connsiteY4" fmla="*/ 1123122 h 1232452"/>
              <a:gd name="connsiteX5" fmla="*/ 526774 w 556591"/>
              <a:gd name="connsiteY5" fmla="*/ 1083365 h 1232452"/>
              <a:gd name="connsiteX6" fmla="*/ 536713 w 556591"/>
              <a:gd name="connsiteY6" fmla="*/ 626165 h 1232452"/>
              <a:gd name="connsiteX7" fmla="*/ 556591 w 556591"/>
              <a:gd name="connsiteY7" fmla="*/ 506896 h 1232452"/>
              <a:gd name="connsiteX8" fmla="*/ 546652 w 556591"/>
              <a:gd name="connsiteY8" fmla="*/ 397565 h 1232452"/>
              <a:gd name="connsiteX9" fmla="*/ 506896 w 556591"/>
              <a:gd name="connsiteY9" fmla="*/ 327991 h 1232452"/>
              <a:gd name="connsiteX10" fmla="*/ 487017 w 556591"/>
              <a:gd name="connsiteY10" fmla="*/ 298174 h 1232452"/>
              <a:gd name="connsiteX11" fmla="*/ 467139 w 556591"/>
              <a:gd name="connsiteY11" fmla="*/ 238539 h 1232452"/>
              <a:gd name="connsiteX12" fmla="*/ 457200 w 556591"/>
              <a:gd name="connsiteY12" fmla="*/ 208722 h 1232452"/>
              <a:gd name="connsiteX13" fmla="*/ 437322 w 556591"/>
              <a:gd name="connsiteY13" fmla="*/ 119270 h 1232452"/>
              <a:gd name="connsiteX14" fmla="*/ 417443 w 556591"/>
              <a:gd name="connsiteY14" fmla="*/ 79513 h 1232452"/>
              <a:gd name="connsiteX15" fmla="*/ 407504 w 556591"/>
              <a:gd name="connsiteY15" fmla="*/ 49696 h 1232452"/>
              <a:gd name="connsiteX16" fmla="*/ 377687 w 556591"/>
              <a:gd name="connsiteY16" fmla="*/ 29817 h 1232452"/>
              <a:gd name="connsiteX17" fmla="*/ 347869 w 556591"/>
              <a:gd name="connsiteY17" fmla="*/ 0 h 1232452"/>
              <a:gd name="connsiteX18" fmla="*/ 129209 w 556591"/>
              <a:gd name="connsiteY18" fmla="*/ 19878 h 1232452"/>
              <a:gd name="connsiteX19" fmla="*/ 69574 w 556591"/>
              <a:gd name="connsiteY19" fmla="*/ 49696 h 1232452"/>
              <a:gd name="connsiteX20" fmla="*/ 39756 w 556591"/>
              <a:gd name="connsiteY20" fmla="*/ 59635 h 1232452"/>
              <a:gd name="connsiteX21" fmla="*/ 19878 w 556591"/>
              <a:gd name="connsiteY21" fmla="*/ 89452 h 1232452"/>
              <a:gd name="connsiteX22" fmla="*/ 9939 w 556591"/>
              <a:gd name="connsiteY22" fmla="*/ 129209 h 1232452"/>
              <a:gd name="connsiteX23" fmla="*/ 0 w 556591"/>
              <a:gd name="connsiteY23" fmla="*/ 407504 h 1232452"/>
              <a:gd name="connsiteX24" fmla="*/ 9939 w 556591"/>
              <a:gd name="connsiteY24" fmla="*/ 626165 h 1232452"/>
              <a:gd name="connsiteX25" fmla="*/ 29817 w 556591"/>
              <a:gd name="connsiteY25" fmla="*/ 795130 h 1232452"/>
              <a:gd name="connsiteX26" fmla="*/ 49696 w 556591"/>
              <a:gd name="connsiteY26" fmla="*/ 884583 h 1232452"/>
              <a:gd name="connsiteX27" fmla="*/ 59635 w 556591"/>
              <a:gd name="connsiteY27" fmla="*/ 924339 h 1232452"/>
              <a:gd name="connsiteX28" fmla="*/ 99391 w 556591"/>
              <a:gd name="connsiteY28" fmla="*/ 974035 h 1232452"/>
              <a:gd name="connsiteX29" fmla="*/ 109330 w 556591"/>
              <a:gd name="connsiteY29" fmla="*/ 1003852 h 1232452"/>
              <a:gd name="connsiteX30" fmla="*/ 139148 w 556591"/>
              <a:gd name="connsiteY30" fmla="*/ 1013791 h 1232452"/>
              <a:gd name="connsiteX31" fmla="*/ 159026 w 556591"/>
              <a:gd name="connsiteY31" fmla="*/ 1033670 h 1232452"/>
              <a:gd name="connsiteX32" fmla="*/ 178904 w 556591"/>
              <a:gd name="connsiteY32" fmla="*/ 1063487 h 1232452"/>
              <a:gd name="connsiteX33" fmla="*/ 198783 w 556591"/>
              <a:gd name="connsiteY33" fmla="*/ 1123122 h 1232452"/>
              <a:gd name="connsiteX34" fmla="*/ 397565 w 556591"/>
              <a:gd name="connsiteY34" fmla="*/ 1172817 h 1232452"/>
              <a:gd name="connsiteX35" fmla="*/ 487017 w 556591"/>
              <a:gd name="connsiteY35" fmla="*/ 1182756 h 1232452"/>
              <a:gd name="connsiteX36" fmla="*/ 496956 w 556591"/>
              <a:gd name="connsiteY36" fmla="*/ 1152939 h 12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6591" h="1232452">
                <a:moveTo>
                  <a:pt x="387626" y="1232452"/>
                </a:moveTo>
                <a:cubicBezTo>
                  <a:pt x="404191" y="1225826"/>
                  <a:pt x="421364" y="1220553"/>
                  <a:pt x="437322" y="1212574"/>
                </a:cubicBezTo>
                <a:cubicBezTo>
                  <a:pt x="462399" y="1200036"/>
                  <a:pt x="468528" y="1191307"/>
                  <a:pt x="487017" y="1172817"/>
                </a:cubicBezTo>
                <a:cubicBezTo>
                  <a:pt x="490330" y="1162878"/>
                  <a:pt x="491566" y="1151984"/>
                  <a:pt x="496956" y="1143000"/>
                </a:cubicBezTo>
                <a:cubicBezTo>
                  <a:pt x="501777" y="1134965"/>
                  <a:pt x="512644" y="1131503"/>
                  <a:pt x="516835" y="1123122"/>
                </a:cubicBezTo>
                <a:cubicBezTo>
                  <a:pt x="522944" y="1110904"/>
                  <a:pt x="523461" y="1096617"/>
                  <a:pt x="526774" y="1083365"/>
                </a:cubicBezTo>
                <a:cubicBezTo>
                  <a:pt x="530087" y="930965"/>
                  <a:pt x="530965" y="778493"/>
                  <a:pt x="536713" y="626165"/>
                </a:cubicBezTo>
                <a:cubicBezTo>
                  <a:pt x="537860" y="595774"/>
                  <a:pt x="550120" y="539249"/>
                  <a:pt x="556591" y="506896"/>
                </a:cubicBezTo>
                <a:cubicBezTo>
                  <a:pt x="553278" y="470452"/>
                  <a:pt x="551827" y="433791"/>
                  <a:pt x="546652" y="397565"/>
                </a:cubicBezTo>
                <a:cubicBezTo>
                  <a:pt x="542044" y="365309"/>
                  <a:pt x="526287" y="355138"/>
                  <a:pt x="506896" y="327991"/>
                </a:cubicBezTo>
                <a:cubicBezTo>
                  <a:pt x="499953" y="318271"/>
                  <a:pt x="493643" y="308113"/>
                  <a:pt x="487017" y="298174"/>
                </a:cubicBezTo>
                <a:lnTo>
                  <a:pt x="467139" y="238539"/>
                </a:lnTo>
                <a:cubicBezTo>
                  <a:pt x="463826" y="228600"/>
                  <a:pt x="459255" y="218995"/>
                  <a:pt x="457200" y="208722"/>
                </a:cubicBezTo>
                <a:cubicBezTo>
                  <a:pt x="454501" y="195228"/>
                  <a:pt x="443338" y="135312"/>
                  <a:pt x="437322" y="119270"/>
                </a:cubicBezTo>
                <a:cubicBezTo>
                  <a:pt x="432119" y="105397"/>
                  <a:pt x="423280" y="93132"/>
                  <a:pt x="417443" y="79513"/>
                </a:cubicBezTo>
                <a:cubicBezTo>
                  <a:pt x="413316" y="69883"/>
                  <a:pt x="414049" y="57877"/>
                  <a:pt x="407504" y="49696"/>
                </a:cubicBezTo>
                <a:cubicBezTo>
                  <a:pt x="400042" y="40368"/>
                  <a:pt x="386864" y="37464"/>
                  <a:pt x="377687" y="29817"/>
                </a:cubicBezTo>
                <a:cubicBezTo>
                  <a:pt x="366889" y="20818"/>
                  <a:pt x="357808" y="9939"/>
                  <a:pt x="347869" y="0"/>
                </a:cubicBezTo>
                <a:cubicBezTo>
                  <a:pt x="274982" y="6626"/>
                  <a:pt x="201875" y="11158"/>
                  <a:pt x="129209" y="19878"/>
                </a:cubicBezTo>
                <a:cubicBezTo>
                  <a:pt x="96334" y="23823"/>
                  <a:pt x="98673" y="35146"/>
                  <a:pt x="69574" y="49696"/>
                </a:cubicBezTo>
                <a:cubicBezTo>
                  <a:pt x="60203" y="54381"/>
                  <a:pt x="49695" y="56322"/>
                  <a:pt x="39756" y="59635"/>
                </a:cubicBezTo>
                <a:cubicBezTo>
                  <a:pt x="33130" y="69574"/>
                  <a:pt x="24583" y="78473"/>
                  <a:pt x="19878" y="89452"/>
                </a:cubicBezTo>
                <a:cubicBezTo>
                  <a:pt x="14497" y="102008"/>
                  <a:pt x="10791" y="115575"/>
                  <a:pt x="9939" y="129209"/>
                </a:cubicBezTo>
                <a:cubicBezTo>
                  <a:pt x="4149" y="221852"/>
                  <a:pt x="3313" y="314739"/>
                  <a:pt x="0" y="407504"/>
                </a:cubicBezTo>
                <a:cubicBezTo>
                  <a:pt x="3313" y="480391"/>
                  <a:pt x="5388" y="553345"/>
                  <a:pt x="9939" y="626165"/>
                </a:cubicBezTo>
                <a:cubicBezTo>
                  <a:pt x="13364" y="680963"/>
                  <a:pt x="21393" y="740372"/>
                  <a:pt x="29817" y="795130"/>
                </a:cubicBezTo>
                <a:cubicBezTo>
                  <a:pt x="44765" y="892294"/>
                  <a:pt x="31674" y="821509"/>
                  <a:pt x="49696" y="884583"/>
                </a:cubicBezTo>
                <a:cubicBezTo>
                  <a:pt x="53449" y="897717"/>
                  <a:pt x="54254" y="911784"/>
                  <a:pt x="59635" y="924339"/>
                </a:cubicBezTo>
                <a:cubicBezTo>
                  <a:pt x="69038" y="946279"/>
                  <a:pt x="83362" y="958005"/>
                  <a:pt x="99391" y="974035"/>
                </a:cubicBezTo>
                <a:cubicBezTo>
                  <a:pt x="102704" y="983974"/>
                  <a:pt x="101922" y="996444"/>
                  <a:pt x="109330" y="1003852"/>
                </a:cubicBezTo>
                <a:cubicBezTo>
                  <a:pt x="116738" y="1011260"/>
                  <a:pt x="130164" y="1008401"/>
                  <a:pt x="139148" y="1013791"/>
                </a:cubicBezTo>
                <a:cubicBezTo>
                  <a:pt x="147183" y="1018612"/>
                  <a:pt x="153172" y="1026353"/>
                  <a:pt x="159026" y="1033670"/>
                </a:cubicBezTo>
                <a:cubicBezTo>
                  <a:pt x="166488" y="1042998"/>
                  <a:pt x="174053" y="1052571"/>
                  <a:pt x="178904" y="1063487"/>
                </a:cubicBezTo>
                <a:cubicBezTo>
                  <a:pt x="187414" y="1082635"/>
                  <a:pt x="181348" y="1111499"/>
                  <a:pt x="198783" y="1123122"/>
                </a:cubicBezTo>
                <a:cubicBezTo>
                  <a:pt x="297108" y="1188672"/>
                  <a:pt x="234587" y="1161176"/>
                  <a:pt x="397565" y="1172817"/>
                </a:cubicBezTo>
                <a:cubicBezTo>
                  <a:pt x="467139" y="1196009"/>
                  <a:pt x="437322" y="1199323"/>
                  <a:pt x="487017" y="1182756"/>
                </a:cubicBezTo>
                <a:lnTo>
                  <a:pt x="496956" y="1152939"/>
                </a:lnTo>
              </a:path>
            </a:pathLst>
          </a:cu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TextBox 12"/>
          <p:cNvSpPr txBox="1"/>
          <p:nvPr/>
        </p:nvSpPr>
        <p:spPr>
          <a:xfrm rot="-5400000">
            <a:off x="1665607" y="1901903"/>
            <a:ext cx="470000" cy="461665"/>
          </a:xfrm>
          <a:prstGeom prst="rect">
            <a:avLst/>
          </a:prstGeom>
          <a:noFill/>
        </p:spPr>
        <p:txBody>
          <a:bodyPr wrap="none" rtlCol="0">
            <a:spAutoFit/>
          </a:bodyPr>
          <a:lstStyle/>
          <a:p>
            <a:r>
              <a:rPr lang="en-US" sz="2400" dirty="0">
                <a:solidFill>
                  <a:srgbClr val="FF5D5D"/>
                </a:solidFill>
              </a:rPr>
              <a:t>??</a:t>
            </a:r>
          </a:p>
        </p:txBody>
      </p:sp>
    </p:spTree>
    <p:extLst>
      <p:ext uri="{BB962C8B-B14F-4D97-AF65-F5344CB8AC3E}">
        <p14:creationId xmlns:p14="http://schemas.microsoft.com/office/powerpoint/2010/main" val="19508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6"/>
          <p:cNvSpPr>
            <a:spLocks noChangeArrowheads="1"/>
          </p:cNvSpPr>
          <p:nvPr/>
        </p:nvSpPr>
        <p:spPr bwMode="auto">
          <a:xfrm>
            <a:off x="5477036" y="2798927"/>
            <a:ext cx="26981" cy="1422030"/>
          </a:xfrm>
          <a:prstGeom prst="rect">
            <a:avLst/>
          </a:prstGeom>
          <a:solidFill>
            <a:srgbClr val="EE9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0" name="Rectangle 207"/>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2"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016"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9"/>
          <p:cNvSpPr>
            <a:spLocks noChangeArrowheads="1"/>
          </p:cNvSpPr>
          <p:nvPr/>
        </p:nvSpPr>
        <p:spPr bwMode="auto">
          <a:xfrm>
            <a:off x="5504016" y="2798927"/>
            <a:ext cx="31742" cy="1422030"/>
          </a:xfrm>
          <a:prstGeom prst="rect">
            <a:avLst/>
          </a:prstGeom>
          <a:solidFill>
            <a:srgbClr val="EC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 name="Rectangle 210"/>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5" name="Pictur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758" y="2798927"/>
            <a:ext cx="28568"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2"/>
          <p:cNvSpPr>
            <a:spLocks noChangeArrowheads="1"/>
          </p:cNvSpPr>
          <p:nvPr/>
        </p:nvSpPr>
        <p:spPr bwMode="auto">
          <a:xfrm>
            <a:off x="5535758" y="2798927"/>
            <a:ext cx="28568" cy="1422030"/>
          </a:xfrm>
          <a:prstGeom prst="rect">
            <a:avLst/>
          </a:prstGeom>
          <a:solidFill>
            <a:srgbClr val="ED9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4" name="Rectangle 213"/>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38"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325" y="2798927"/>
            <a:ext cx="31742"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5"/>
          <p:cNvSpPr>
            <a:spLocks noChangeArrowheads="1"/>
          </p:cNvSpPr>
          <p:nvPr/>
        </p:nvSpPr>
        <p:spPr bwMode="auto">
          <a:xfrm>
            <a:off x="5564325" y="2798927"/>
            <a:ext cx="31742" cy="1422030"/>
          </a:xfrm>
          <a:prstGeom prst="rect">
            <a:avLst/>
          </a:prstGeom>
          <a:solidFill>
            <a:srgbClr val="ED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6" name="Rectangle 216"/>
          <p:cNvSpPr>
            <a:spLocks noChangeArrowheads="1"/>
          </p:cNvSpPr>
          <p:nvPr/>
        </p:nvSpPr>
        <p:spPr bwMode="auto">
          <a:xfrm>
            <a:off x="5596067" y="2798927"/>
            <a:ext cx="15871"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1"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67" y="2798927"/>
            <a:ext cx="15871"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8"/>
          <p:cNvSpPr>
            <a:spLocks noChangeArrowheads="1"/>
          </p:cNvSpPr>
          <p:nvPr/>
        </p:nvSpPr>
        <p:spPr bwMode="auto">
          <a:xfrm flipH="1">
            <a:off x="1262414" y="2798927"/>
            <a:ext cx="5441368" cy="1422030"/>
          </a:xfrm>
          <a:prstGeom prst="rect">
            <a:avLst/>
          </a:prstGeom>
          <a:solidFill>
            <a:srgbClr val="EB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8" name="Rectangle 219"/>
          <p:cNvSpPr>
            <a:spLocks noChangeArrowheads="1"/>
          </p:cNvSpPr>
          <p:nvPr/>
        </p:nvSpPr>
        <p:spPr bwMode="auto">
          <a:xfrm>
            <a:off x="5611938" y="2798927"/>
            <a:ext cx="30155" cy="1422030"/>
          </a:xfrm>
          <a:prstGeom prst="rect">
            <a:avLst/>
          </a:prstGeom>
          <a:solidFill>
            <a:srgbClr val="ED9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4"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38" y="2798927"/>
            <a:ext cx="30155"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22"/>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47"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093" y="2798927"/>
            <a:ext cx="9523" cy="14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4"/>
          <p:cNvSpPr>
            <a:spLocks noChangeArrowheads="1"/>
          </p:cNvSpPr>
          <p:nvPr/>
        </p:nvSpPr>
        <p:spPr bwMode="auto">
          <a:xfrm>
            <a:off x="5642093" y="2798927"/>
            <a:ext cx="9523" cy="1422030"/>
          </a:xfrm>
          <a:prstGeom prst="rect">
            <a:avLst/>
          </a:prstGeom>
          <a:solidFill>
            <a:srgbClr val="EC9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22" name="Freeform 225"/>
          <p:cNvSpPr>
            <a:spLocks/>
          </p:cNvSpPr>
          <p:nvPr/>
        </p:nvSpPr>
        <p:spPr bwMode="auto">
          <a:xfrm>
            <a:off x="429718" y="2783055"/>
            <a:ext cx="6253431" cy="1418855"/>
          </a:xfrm>
          <a:custGeom>
            <a:avLst/>
            <a:gdLst>
              <a:gd name="T0" fmla="*/ 540 w 19740"/>
              <a:gd name="T1" fmla="*/ 7200 h 7200"/>
              <a:gd name="T2" fmla="*/ 19200 w 19740"/>
              <a:gd name="T3" fmla="*/ 7200 h 7200"/>
              <a:gd name="T4" fmla="*/ 19740 w 19740"/>
              <a:gd name="T5" fmla="*/ 6660 h 7200"/>
              <a:gd name="T6" fmla="*/ 19740 w 19740"/>
              <a:gd name="T7" fmla="*/ 540 h 7200"/>
              <a:gd name="T8" fmla="*/ 19200 w 19740"/>
              <a:gd name="T9" fmla="*/ 0 h 7200"/>
              <a:gd name="T10" fmla="*/ 540 w 19740"/>
              <a:gd name="T11" fmla="*/ 0 h 7200"/>
              <a:gd name="T12" fmla="*/ 0 w 19740"/>
              <a:gd name="T13" fmla="*/ 540 h 7200"/>
              <a:gd name="T14" fmla="*/ 0 w 19740"/>
              <a:gd name="T15" fmla="*/ 6660 h 7200"/>
              <a:gd name="T16" fmla="*/ 540 w 19740"/>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40" h="7200">
                <a:moveTo>
                  <a:pt x="540" y="7200"/>
                </a:moveTo>
                <a:lnTo>
                  <a:pt x="19200" y="7200"/>
                </a:lnTo>
                <a:cubicBezTo>
                  <a:pt x="19498" y="7200"/>
                  <a:pt x="19740" y="6958"/>
                  <a:pt x="19740" y="6660"/>
                </a:cubicBezTo>
                <a:lnTo>
                  <a:pt x="19740" y="540"/>
                </a:lnTo>
                <a:cubicBezTo>
                  <a:pt x="19740" y="241"/>
                  <a:pt x="19498" y="0"/>
                  <a:pt x="19200" y="0"/>
                </a:cubicBezTo>
                <a:lnTo>
                  <a:pt x="540" y="0"/>
                </a:lnTo>
                <a:cubicBezTo>
                  <a:pt x="241" y="0"/>
                  <a:pt x="0" y="241"/>
                  <a:pt x="0" y="540"/>
                </a:cubicBezTo>
                <a:lnTo>
                  <a:pt x="0" y="6660"/>
                </a:lnTo>
                <a:cubicBezTo>
                  <a:pt x="0" y="6958"/>
                  <a:pt x="241" y="7200"/>
                  <a:pt x="540" y="7200"/>
                </a:cubicBezTo>
                <a:close/>
              </a:path>
            </a:pathLst>
          </a:custGeom>
          <a:noFill/>
          <a:ln w="9525" cap="sq">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250" name="Picture 2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638" y="3419478"/>
            <a:ext cx="168231" cy="2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8"/>
          <p:cNvSpPr>
            <a:spLocks/>
          </p:cNvSpPr>
          <p:nvPr/>
        </p:nvSpPr>
        <p:spPr bwMode="auto">
          <a:xfrm>
            <a:off x="4093097" y="3429000"/>
            <a:ext cx="125380" cy="188864"/>
          </a:xfrm>
          <a:custGeom>
            <a:avLst/>
            <a:gdLst>
              <a:gd name="T0" fmla="*/ 40 w 79"/>
              <a:gd name="T1" fmla="*/ 0 h 119"/>
              <a:gd name="T2" fmla="*/ 79 w 79"/>
              <a:gd name="T3" fmla="*/ 40 h 119"/>
              <a:gd name="T4" fmla="*/ 59 w 79"/>
              <a:gd name="T5" fmla="*/ 40 h 119"/>
              <a:gd name="T6" fmla="*/ 59 w 79"/>
              <a:gd name="T7" fmla="*/ 80 h 119"/>
              <a:gd name="T8" fmla="*/ 79 w 79"/>
              <a:gd name="T9" fmla="*/ 80 h 119"/>
              <a:gd name="T10" fmla="*/ 40 w 79"/>
              <a:gd name="T11" fmla="*/ 119 h 119"/>
              <a:gd name="T12" fmla="*/ 0 w 79"/>
              <a:gd name="T13" fmla="*/ 80 h 119"/>
              <a:gd name="T14" fmla="*/ 20 w 79"/>
              <a:gd name="T15" fmla="*/ 80 h 119"/>
              <a:gd name="T16" fmla="*/ 20 w 79"/>
              <a:gd name="T17" fmla="*/ 40 h 119"/>
              <a:gd name="T18" fmla="*/ 0 w 79"/>
              <a:gd name="T19" fmla="*/ 40 h 119"/>
              <a:gd name="T20" fmla="*/ 40 w 79"/>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9">
                <a:moveTo>
                  <a:pt x="40" y="0"/>
                </a:moveTo>
                <a:lnTo>
                  <a:pt x="79" y="40"/>
                </a:lnTo>
                <a:lnTo>
                  <a:pt x="59" y="40"/>
                </a:lnTo>
                <a:lnTo>
                  <a:pt x="59" y="80"/>
                </a:lnTo>
                <a:lnTo>
                  <a:pt x="79" y="80"/>
                </a:lnTo>
                <a:lnTo>
                  <a:pt x="40" y="119"/>
                </a:lnTo>
                <a:lnTo>
                  <a:pt x="0" y="80"/>
                </a:lnTo>
                <a:lnTo>
                  <a:pt x="20" y="80"/>
                </a:lnTo>
                <a:lnTo>
                  <a:pt x="20" y="40"/>
                </a:lnTo>
                <a:lnTo>
                  <a:pt x="0" y="4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pic>
        <p:nvPicPr>
          <p:cNvPr id="1253" name="Picture 2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 name="Picture 2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917" y="2914784"/>
            <a:ext cx="17521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1"/>
          <p:cNvSpPr>
            <a:spLocks/>
          </p:cNvSpPr>
          <p:nvPr/>
        </p:nvSpPr>
        <p:spPr bwMode="auto">
          <a:xfrm>
            <a:off x="3791550" y="2927481"/>
            <a:ext cx="2891599" cy="1158573"/>
          </a:xfrm>
          <a:custGeom>
            <a:avLst/>
            <a:gdLst>
              <a:gd name="T0" fmla="*/ 580 w 8700"/>
              <a:gd name="T1" fmla="*/ 5880 h 5880"/>
              <a:gd name="T2" fmla="*/ 8119 w 8700"/>
              <a:gd name="T3" fmla="*/ 5880 h 5880"/>
              <a:gd name="T4" fmla="*/ 8700 w 8700"/>
              <a:gd name="T5" fmla="*/ 5300 h 5880"/>
              <a:gd name="T6" fmla="*/ 8700 w 8700"/>
              <a:gd name="T7" fmla="*/ 580 h 5880"/>
              <a:gd name="T8" fmla="*/ 8119 w 8700"/>
              <a:gd name="T9" fmla="*/ 0 h 5880"/>
              <a:gd name="T10" fmla="*/ 580 w 8700"/>
              <a:gd name="T11" fmla="*/ 0 h 5880"/>
              <a:gd name="T12" fmla="*/ 0 w 8700"/>
              <a:gd name="T13" fmla="*/ 580 h 5880"/>
              <a:gd name="T14" fmla="*/ 0 w 8700"/>
              <a:gd name="T15" fmla="*/ 5300 h 5880"/>
              <a:gd name="T16" fmla="*/ 580 w 8700"/>
              <a:gd name="T17" fmla="*/ 5880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0" h="5880">
                <a:moveTo>
                  <a:pt x="580" y="5880"/>
                </a:moveTo>
                <a:lnTo>
                  <a:pt x="8119" y="5880"/>
                </a:lnTo>
                <a:cubicBezTo>
                  <a:pt x="8440" y="5880"/>
                  <a:pt x="8700" y="5620"/>
                  <a:pt x="8700" y="5300"/>
                </a:cubicBezTo>
                <a:lnTo>
                  <a:pt x="8700" y="580"/>
                </a:lnTo>
                <a:cubicBezTo>
                  <a:pt x="8700" y="260"/>
                  <a:pt x="8440" y="0"/>
                  <a:pt x="8119" y="0"/>
                </a:cubicBezTo>
                <a:lnTo>
                  <a:pt x="580" y="0"/>
                </a:lnTo>
                <a:cubicBezTo>
                  <a:pt x="259" y="0"/>
                  <a:pt x="0" y="260"/>
                  <a:pt x="0" y="580"/>
                </a:cubicBezTo>
                <a:lnTo>
                  <a:pt x="0" y="5300"/>
                </a:lnTo>
                <a:cubicBezTo>
                  <a:pt x="0" y="5620"/>
                  <a:pt x="259" y="5880"/>
                  <a:pt x="580" y="5880"/>
                </a:cubicBezTo>
                <a:close/>
              </a:path>
            </a:pathLst>
          </a:custGeom>
          <a:solidFill>
            <a:schemeClr val="accent6"/>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26" name="Rectangle 233"/>
          <p:cNvSpPr>
            <a:spLocks noChangeArrowheads="1"/>
          </p:cNvSpPr>
          <p:nvPr/>
        </p:nvSpPr>
        <p:spPr bwMode="auto">
          <a:xfrm>
            <a:off x="3942777" y="2955142"/>
            <a:ext cx="2745293"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Client Library</a:t>
            </a:r>
            <a:endParaRPr lang="en-US" altLang="en-US" sz="3999" dirty="0"/>
          </a:p>
        </p:txBody>
      </p:sp>
      <p:sp>
        <p:nvSpPr>
          <p:cNvPr id="28" name="Rectangle 235"/>
          <p:cNvSpPr>
            <a:spLocks noChangeArrowheads="1"/>
          </p:cNvSpPr>
          <p:nvPr/>
        </p:nvSpPr>
        <p:spPr bwMode="auto">
          <a:xfrm>
            <a:off x="3946962" y="3458193"/>
            <a:ext cx="2402724"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Or Web API</a:t>
            </a:r>
            <a:endParaRPr lang="en-US" altLang="en-US" sz="3999" dirty="0"/>
          </a:p>
        </p:txBody>
      </p:sp>
      <p:sp>
        <p:nvSpPr>
          <p:cNvPr id="29" name="Freeform 238"/>
          <p:cNvSpPr>
            <a:spLocks/>
          </p:cNvSpPr>
          <p:nvPr/>
        </p:nvSpPr>
        <p:spPr bwMode="auto">
          <a:xfrm>
            <a:off x="6072872" y="4364333"/>
            <a:ext cx="1779125" cy="1233677"/>
          </a:xfrm>
          <a:custGeom>
            <a:avLst/>
            <a:gdLst>
              <a:gd name="T0" fmla="*/ 612 w 9180"/>
              <a:gd name="T1" fmla="*/ 3695 h 3695"/>
              <a:gd name="T2" fmla="*/ 8567 w 9180"/>
              <a:gd name="T3" fmla="*/ 3695 h 3695"/>
              <a:gd name="T4" fmla="*/ 9180 w 9180"/>
              <a:gd name="T5" fmla="*/ 3082 h 3695"/>
              <a:gd name="T6" fmla="*/ 9180 w 9180"/>
              <a:gd name="T7" fmla="*/ 612 h 3695"/>
              <a:gd name="T8" fmla="*/ 8567 w 9180"/>
              <a:gd name="T9" fmla="*/ 0 h 3695"/>
              <a:gd name="T10" fmla="*/ 612 w 9180"/>
              <a:gd name="T11" fmla="*/ 0 h 3695"/>
              <a:gd name="T12" fmla="*/ 0 w 9180"/>
              <a:gd name="T13" fmla="*/ 612 h 3695"/>
              <a:gd name="T14" fmla="*/ 0 w 9180"/>
              <a:gd name="T15" fmla="*/ 3082 h 3695"/>
              <a:gd name="T16" fmla="*/ 612 w 9180"/>
              <a:gd name="T17" fmla="*/ 3695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80" h="3695">
                <a:moveTo>
                  <a:pt x="612" y="3695"/>
                </a:moveTo>
                <a:lnTo>
                  <a:pt x="8567" y="3695"/>
                </a:lnTo>
                <a:cubicBezTo>
                  <a:pt x="8905" y="3695"/>
                  <a:pt x="9180" y="3421"/>
                  <a:pt x="9180" y="3082"/>
                </a:cubicBezTo>
                <a:lnTo>
                  <a:pt x="9180" y="612"/>
                </a:lnTo>
                <a:cubicBezTo>
                  <a:pt x="9180" y="274"/>
                  <a:pt x="8905" y="0"/>
                  <a:pt x="8567" y="0"/>
                </a:cubicBezTo>
                <a:lnTo>
                  <a:pt x="612" y="0"/>
                </a:lnTo>
                <a:cubicBezTo>
                  <a:pt x="274" y="0"/>
                  <a:pt x="0" y="274"/>
                  <a:pt x="0" y="612"/>
                </a:cubicBezTo>
                <a:lnTo>
                  <a:pt x="0" y="3082"/>
                </a:lnTo>
                <a:cubicBezTo>
                  <a:pt x="0" y="3421"/>
                  <a:pt x="274" y="3695"/>
                  <a:pt x="612" y="3695"/>
                </a:cubicBezTo>
                <a:close/>
              </a:path>
            </a:pathLst>
          </a:custGeom>
          <a:solidFill>
            <a:schemeClr val="accent1"/>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31" name="Rectangle 240"/>
          <p:cNvSpPr>
            <a:spLocks noChangeArrowheads="1"/>
          </p:cNvSpPr>
          <p:nvPr/>
        </p:nvSpPr>
        <p:spPr bwMode="auto">
          <a:xfrm>
            <a:off x="6282141" y="4367225"/>
            <a:ext cx="1336300" cy="1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Join </a:t>
            </a:r>
          </a:p>
          <a:p>
            <a:pPr defTabSz="914126"/>
            <a:r>
              <a:rPr lang="en-US" altLang="en-US" sz="3999" dirty="0">
                <a:solidFill>
                  <a:srgbClr val="FEFFFF"/>
                </a:solidFill>
                <a:latin typeface="Calibri" panose="020F0502020204030204" pitchFamily="34" charset="0"/>
              </a:rPr>
              <a:t>Server</a:t>
            </a:r>
            <a:endParaRPr lang="en-US" altLang="en-US" sz="3999" dirty="0"/>
          </a:p>
        </p:txBody>
      </p:sp>
      <p:sp>
        <p:nvSpPr>
          <p:cNvPr id="1216" name="Freeform 241"/>
          <p:cNvSpPr>
            <a:spLocks/>
          </p:cNvSpPr>
          <p:nvPr/>
        </p:nvSpPr>
        <p:spPr bwMode="auto">
          <a:xfrm>
            <a:off x="4643815" y="4086054"/>
            <a:ext cx="1355372" cy="839569"/>
          </a:xfrm>
          <a:custGeom>
            <a:avLst/>
            <a:gdLst>
              <a:gd name="T0" fmla="*/ 0 w 854"/>
              <a:gd name="T1" fmla="*/ 0 h 529"/>
              <a:gd name="T2" fmla="*/ 148 w 854"/>
              <a:gd name="T3" fmla="*/ 416 h 529"/>
              <a:gd name="T4" fmla="*/ 854 w 854"/>
              <a:gd name="T5" fmla="*/ 529 h 529"/>
            </a:gdLst>
            <a:ahLst/>
            <a:cxnLst>
              <a:cxn ang="0">
                <a:pos x="T0" y="T1"/>
              </a:cxn>
              <a:cxn ang="0">
                <a:pos x="T2" y="T3"/>
              </a:cxn>
              <a:cxn ang="0">
                <a:pos x="T4" y="T5"/>
              </a:cxn>
            </a:cxnLst>
            <a:rect l="0" t="0" r="r" b="b"/>
            <a:pathLst>
              <a:path w="854" h="529">
                <a:moveTo>
                  <a:pt x="0" y="0"/>
                </a:moveTo>
                <a:cubicBezTo>
                  <a:pt x="0" y="132"/>
                  <a:pt x="0" y="317"/>
                  <a:pt x="148" y="416"/>
                </a:cubicBezTo>
                <a:cubicBezTo>
                  <a:pt x="304" y="520"/>
                  <a:pt x="626" y="529"/>
                  <a:pt x="854" y="529"/>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17" name="Freeform 242"/>
          <p:cNvSpPr>
            <a:spLocks/>
          </p:cNvSpPr>
          <p:nvPr/>
        </p:nvSpPr>
        <p:spPr bwMode="auto">
          <a:xfrm>
            <a:off x="5986490" y="4871662"/>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21" name="Freeform 248"/>
          <p:cNvSpPr>
            <a:spLocks/>
          </p:cNvSpPr>
          <p:nvPr/>
        </p:nvSpPr>
        <p:spPr bwMode="auto">
          <a:xfrm>
            <a:off x="7765541" y="2893359"/>
            <a:ext cx="2227161" cy="1250624"/>
          </a:xfrm>
          <a:custGeom>
            <a:avLst/>
            <a:gdLst>
              <a:gd name="T0" fmla="*/ 273 w 4091"/>
              <a:gd name="T1" fmla="*/ 3174 h 3174"/>
              <a:gd name="T2" fmla="*/ 3818 w 4091"/>
              <a:gd name="T3" fmla="*/ 3174 h 3174"/>
              <a:gd name="T4" fmla="*/ 4091 w 4091"/>
              <a:gd name="T5" fmla="*/ 2902 h 3174"/>
              <a:gd name="T6" fmla="*/ 4091 w 4091"/>
              <a:gd name="T7" fmla="*/ 273 h 3174"/>
              <a:gd name="T8" fmla="*/ 3818 w 4091"/>
              <a:gd name="T9" fmla="*/ 0 h 3174"/>
              <a:gd name="T10" fmla="*/ 273 w 4091"/>
              <a:gd name="T11" fmla="*/ 0 h 3174"/>
              <a:gd name="T12" fmla="*/ 0 w 4091"/>
              <a:gd name="T13" fmla="*/ 273 h 3174"/>
              <a:gd name="T14" fmla="*/ 0 w 4091"/>
              <a:gd name="T15" fmla="*/ 2902 h 3174"/>
              <a:gd name="T16" fmla="*/ 273 w 4091"/>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3174">
                <a:moveTo>
                  <a:pt x="273" y="3174"/>
                </a:moveTo>
                <a:lnTo>
                  <a:pt x="3818" y="3174"/>
                </a:lnTo>
                <a:cubicBezTo>
                  <a:pt x="3968" y="3174"/>
                  <a:pt x="4091" y="3052"/>
                  <a:pt x="4091" y="2902"/>
                </a:cubicBezTo>
                <a:lnTo>
                  <a:pt x="4091" y="273"/>
                </a:lnTo>
                <a:cubicBezTo>
                  <a:pt x="4091" y="122"/>
                  <a:pt x="3968" y="0"/>
                  <a:pt x="3818" y="0"/>
                </a:cubicBezTo>
                <a:lnTo>
                  <a:pt x="273" y="0"/>
                </a:lnTo>
                <a:cubicBezTo>
                  <a:pt x="122" y="0"/>
                  <a:pt x="0" y="122"/>
                  <a:pt x="0" y="273"/>
                </a:cubicBezTo>
                <a:lnTo>
                  <a:pt x="0" y="2902"/>
                </a:lnTo>
                <a:cubicBezTo>
                  <a:pt x="0" y="3052"/>
                  <a:pt x="122" y="3174"/>
                  <a:pt x="273"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Online Learning</a:t>
            </a:r>
          </a:p>
        </p:txBody>
      </p:sp>
      <p:sp>
        <p:nvSpPr>
          <p:cNvPr id="1227" name="Rectangle 256"/>
          <p:cNvSpPr>
            <a:spLocks noChangeArrowheads="1"/>
          </p:cNvSpPr>
          <p:nvPr/>
        </p:nvSpPr>
        <p:spPr bwMode="auto">
          <a:xfrm>
            <a:off x="10297019" y="3194111"/>
            <a:ext cx="763536"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dirty="0">
                <a:solidFill>
                  <a:srgbClr val="FEFFFF"/>
                </a:solidFill>
                <a:latin typeface="Calibri" panose="020F0502020204030204" pitchFamily="34" charset="0"/>
              </a:rPr>
              <a:t>Offline </a:t>
            </a:r>
            <a:endParaRPr lang="en-US" altLang="en-US" sz="1799" dirty="0"/>
          </a:p>
        </p:txBody>
      </p:sp>
      <p:sp>
        <p:nvSpPr>
          <p:cNvPr id="1228" name="Rectangle 257"/>
          <p:cNvSpPr>
            <a:spLocks noChangeArrowheads="1"/>
          </p:cNvSpPr>
          <p:nvPr/>
        </p:nvSpPr>
        <p:spPr bwMode="auto">
          <a:xfrm>
            <a:off x="10203380" y="3495658"/>
            <a:ext cx="897448"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1999">
                <a:solidFill>
                  <a:srgbClr val="FEFFFF"/>
                </a:solidFill>
                <a:latin typeface="Calibri" panose="020F0502020204030204" pitchFamily="34" charset="0"/>
              </a:rPr>
              <a:t>Learning</a:t>
            </a:r>
            <a:endParaRPr lang="en-US" altLang="en-US" sz="1799"/>
          </a:p>
        </p:txBody>
      </p:sp>
      <p:sp>
        <p:nvSpPr>
          <p:cNvPr id="1239" name="Freeform 269"/>
          <p:cNvSpPr>
            <a:spLocks/>
          </p:cNvSpPr>
          <p:nvPr/>
        </p:nvSpPr>
        <p:spPr bwMode="auto">
          <a:xfrm>
            <a:off x="4646989" y="2241860"/>
            <a:ext cx="4140709" cy="639596"/>
          </a:xfrm>
          <a:custGeom>
            <a:avLst/>
            <a:gdLst>
              <a:gd name="T0" fmla="*/ 2608 w 2609"/>
              <a:gd name="T1" fmla="*/ 403 h 403"/>
              <a:gd name="T2" fmla="*/ 1330 w 2609"/>
              <a:gd name="T3" fmla="*/ 0 h 403"/>
              <a:gd name="T4" fmla="*/ 0 w 2609"/>
              <a:gd name="T5" fmla="*/ 371 h 403"/>
            </a:gdLst>
            <a:ahLst/>
            <a:cxnLst>
              <a:cxn ang="0">
                <a:pos x="T0" y="T1"/>
              </a:cxn>
              <a:cxn ang="0">
                <a:pos x="T2" y="T3"/>
              </a:cxn>
              <a:cxn ang="0">
                <a:pos x="T4" y="T5"/>
              </a:cxn>
            </a:cxnLst>
            <a:rect l="0" t="0" r="r" b="b"/>
            <a:pathLst>
              <a:path w="2609" h="403">
                <a:moveTo>
                  <a:pt x="2608" y="403"/>
                </a:moveTo>
                <a:cubicBezTo>
                  <a:pt x="2609" y="23"/>
                  <a:pt x="1992" y="0"/>
                  <a:pt x="1330" y="0"/>
                </a:cubicBezTo>
                <a:cubicBezTo>
                  <a:pt x="707" y="1"/>
                  <a:pt x="45" y="20"/>
                  <a:pt x="0" y="371"/>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40" name="Freeform 270"/>
          <p:cNvSpPr>
            <a:spLocks/>
          </p:cNvSpPr>
          <p:nvPr/>
        </p:nvSpPr>
        <p:spPr bwMode="auto">
          <a:xfrm>
            <a:off x="4591442" y="2814798"/>
            <a:ext cx="111096" cy="112684"/>
          </a:xfrm>
          <a:custGeom>
            <a:avLst/>
            <a:gdLst>
              <a:gd name="T0" fmla="*/ 70 w 70"/>
              <a:gd name="T1" fmla="*/ 2 h 71"/>
              <a:gd name="T2" fmla="*/ 33 w 70"/>
              <a:gd name="T3" fmla="*/ 71 h 71"/>
              <a:gd name="T4" fmla="*/ 0 w 70"/>
              <a:gd name="T5" fmla="*/ 0 h 71"/>
              <a:gd name="T6" fmla="*/ 70 w 70"/>
              <a:gd name="T7" fmla="*/ 2 h 71"/>
            </a:gdLst>
            <a:ahLst/>
            <a:cxnLst>
              <a:cxn ang="0">
                <a:pos x="T0" y="T1"/>
              </a:cxn>
              <a:cxn ang="0">
                <a:pos x="T2" y="T3"/>
              </a:cxn>
              <a:cxn ang="0">
                <a:pos x="T4" y="T5"/>
              </a:cxn>
              <a:cxn ang="0">
                <a:pos x="T6" y="T7"/>
              </a:cxn>
            </a:cxnLst>
            <a:rect l="0" t="0" r="r" b="b"/>
            <a:pathLst>
              <a:path w="70" h="71">
                <a:moveTo>
                  <a:pt x="70" y="2"/>
                </a:moveTo>
                <a:lnTo>
                  <a:pt x="33" y="71"/>
                </a:lnTo>
                <a:lnTo>
                  <a:pt x="0" y="0"/>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mc:AlternateContent xmlns:mc="http://schemas.openxmlformats.org/markup-compatibility/2006" xmlns:a14="http://schemas.microsoft.com/office/drawing/2010/main">
        <mc:Choice Requires="a14">
          <p:sp>
            <p:nvSpPr>
              <p:cNvPr id="1243" name="Rectangle 272"/>
              <p:cNvSpPr>
                <a:spLocks noChangeArrowheads="1"/>
              </p:cNvSpPr>
              <p:nvPr/>
            </p:nvSpPr>
            <p:spPr bwMode="auto">
              <a:xfrm>
                <a:off x="5535758" y="1701059"/>
                <a:ext cx="1638611" cy="615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Policy </a:t>
                </a:r>
                <a14:m>
                  <m:oMath xmlns:m="http://schemas.openxmlformats.org/officeDocument/2006/math">
                    <m:r>
                      <a:rPr lang="en-US" altLang="en-US" sz="3999" i="1">
                        <a:solidFill>
                          <a:srgbClr val="0070C0"/>
                        </a:solidFill>
                        <a:latin typeface="Cambria Math" panose="02040503050406030204" pitchFamily="18" charset="0"/>
                      </a:rPr>
                      <m:t>𝜋</m:t>
                    </m:r>
                  </m:oMath>
                </a14:m>
                <a:endParaRPr lang="en-US" altLang="en-US" sz="3999" dirty="0"/>
              </a:p>
            </p:txBody>
          </p:sp>
        </mc:Choice>
        <mc:Fallback xmlns="">
          <p:sp>
            <p:nvSpPr>
              <p:cNvPr id="1243" name="Rectangle 272"/>
              <p:cNvSpPr>
                <a:spLocks noRot="1" noChangeAspect="1" noMove="1" noResize="1" noEditPoints="1" noAdjustHandles="1" noChangeArrowheads="1" noChangeShapeType="1" noTextEdit="1"/>
              </p:cNvSpPr>
              <p:nvPr/>
            </p:nvSpPr>
            <p:spPr bwMode="auto">
              <a:xfrm>
                <a:off x="5537200" y="1700609"/>
                <a:ext cx="1639038" cy="615553"/>
              </a:xfrm>
              <a:prstGeom prst="rect">
                <a:avLst/>
              </a:prstGeom>
              <a:blipFill rotWithShape="0">
                <a:blip r:embed="rId12"/>
                <a:stretch>
                  <a:fillRect l="-18587" t="-24752" b="-49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57" name="Freeform 282"/>
          <p:cNvSpPr>
            <a:spLocks/>
          </p:cNvSpPr>
          <p:nvPr/>
        </p:nvSpPr>
        <p:spPr bwMode="auto">
          <a:xfrm>
            <a:off x="429718" y="2783055"/>
            <a:ext cx="995104" cy="1418855"/>
          </a:xfrm>
          <a:custGeom>
            <a:avLst/>
            <a:gdLst>
              <a:gd name="T0" fmla="*/ 507 w 5078"/>
              <a:gd name="T1" fmla="*/ 7200 h 7200"/>
              <a:gd name="T2" fmla="*/ 4570 w 5078"/>
              <a:gd name="T3" fmla="*/ 7200 h 7200"/>
              <a:gd name="T4" fmla="*/ 5078 w 5078"/>
              <a:gd name="T5" fmla="*/ 6692 h 7200"/>
              <a:gd name="T6" fmla="*/ 5078 w 5078"/>
              <a:gd name="T7" fmla="*/ 508 h 7200"/>
              <a:gd name="T8" fmla="*/ 4570 w 5078"/>
              <a:gd name="T9" fmla="*/ 0 h 7200"/>
              <a:gd name="T10" fmla="*/ 507 w 5078"/>
              <a:gd name="T11" fmla="*/ 0 h 7200"/>
              <a:gd name="T12" fmla="*/ 0 w 5078"/>
              <a:gd name="T13" fmla="*/ 508 h 7200"/>
              <a:gd name="T14" fmla="*/ 0 w 5078"/>
              <a:gd name="T15" fmla="*/ 6692 h 7200"/>
              <a:gd name="T16" fmla="*/ 507 w 5078"/>
              <a:gd name="T17" fmla="*/ 7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8" h="7200">
                <a:moveTo>
                  <a:pt x="507" y="7200"/>
                </a:moveTo>
                <a:lnTo>
                  <a:pt x="4570" y="7200"/>
                </a:lnTo>
                <a:cubicBezTo>
                  <a:pt x="4851" y="7200"/>
                  <a:pt x="5078" y="6973"/>
                  <a:pt x="5078" y="6692"/>
                </a:cubicBezTo>
                <a:lnTo>
                  <a:pt x="5078" y="508"/>
                </a:lnTo>
                <a:cubicBezTo>
                  <a:pt x="5078" y="227"/>
                  <a:pt x="4851" y="0"/>
                  <a:pt x="4570" y="0"/>
                </a:cubicBezTo>
                <a:lnTo>
                  <a:pt x="507" y="0"/>
                </a:lnTo>
                <a:cubicBezTo>
                  <a:pt x="227" y="0"/>
                  <a:pt x="0" y="227"/>
                  <a:pt x="0" y="508"/>
                </a:cubicBezTo>
                <a:lnTo>
                  <a:pt x="0" y="6692"/>
                </a:lnTo>
                <a:cubicBezTo>
                  <a:pt x="0" y="6973"/>
                  <a:pt x="227" y="7200"/>
                  <a:pt x="507" y="7200"/>
                </a:cubicBezTo>
                <a:close/>
              </a:path>
            </a:pathLst>
          </a:custGeom>
          <a:solidFill>
            <a:srgbClr val="ED9142"/>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endParaRPr lang="en-US" sz="1799"/>
          </a:p>
        </p:txBody>
      </p:sp>
      <p:sp>
        <p:nvSpPr>
          <p:cNvPr id="1259" name="Rectangle 284"/>
          <p:cNvSpPr>
            <a:spLocks noChangeArrowheads="1"/>
          </p:cNvSpPr>
          <p:nvPr/>
        </p:nvSpPr>
        <p:spPr bwMode="auto">
          <a:xfrm>
            <a:off x="541183" y="3082337"/>
            <a:ext cx="834948"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FEFFFF"/>
                </a:solidFill>
                <a:latin typeface="Calibri" panose="020F0502020204030204" pitchFamily="34" charset="0"/>
              </a:rPr>
              <a:t>App</a:t>
            </a:r>
            <a:endParaRPr lang="en-US" altLang="en-US" sz="3999" dirty="0"/>
          </a:p>
        </p:txBody>
      </p:sp>
      <p:sp>
        <p:nvSpPr>
          <p:cNvPr id="1262" name="Line 285"/>
          <p:cNvSpPr>
            <a:spLocks noChangeShapeType="1"/>
          </p:cNvSpPr>
          <p:nvPr/>
        </p:nvSpPr>
        <p:spPr bwMode="auto">
          <a:xfrm flipV="1">
            <a:off x="1454346" y="3189350"/>
            <a:ext cx="224674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3" name="Freeform 286"/>
          <p:cNvSpPr>
            <a:spLocks/>
          </p:cNvSpPr>
          <p:nvPr/>
        </p:nvSpPr>
        <p:spPr bwMode="auto">
          <a:xfrm>
            <a:off x="3688389" y="3133802"/>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5" name="Rectangle 288"/>
          <p:cNvSpPr>
            <a:spLocks noChangeArrowheads="1"/>
          </p:cNvSpPr>
          <p:nvPr/>
        </p:nvSpPr>
        <p:spPr bwMode="auto">
          <a:xfrm>
            <a:off x="1779377" y="2660708"/>
            <a:ext cx="1556175"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context</a:t>
            </a:r>
            <a:endParaRPr lang="en-US" altLang="en-US" sz="3999" dirty="0"/>
          </a:p>
        </p:txBody>
      </p:sp>
      <p:sp>
        <p:nvSpPr>
          <p:cNvPr id="1266" name="Freeform 289"/>
          <p:cNvSpPr>
            <a:spLocks/>
          </p:cNvSpPr>
          <p:nvPr/>
        </p:nvSpPr>
        <p:spPr bwMode="auto">
          <a:xfrm>
            <a:off x="7894168" y="4228892"/>
            <a:ext cx="890356" cy="696732"/>
          </a:xfrm>
          <a:custGeom>
            <a:avLst/>
            <a:gdLst>
              <a:gd name="T0" fmla="*/ 0 w 561"/>
              <a:gd name="T1" fmla="*/ 439 h 439"/>
              <a:gd name="T2" fmla="*/ 460 w 561"/>
              <a:gd name="T3" fmla="*/ 342 h 439"/>
              <a:gd name="T4" fmla="*/ 561 w 561"/>
              <a:gd name="T5" fmla="*/ 0 h 439"/>
            </a:gdLst>
            <a:ahLst/>
            <a:cxnLst>
              <a:cxn ang="0">
                <a:pos x="T0" y="T1"/>
              </a:cxn>
              <a:cxn ang="0">
                <a:pos x="T2" y="T3"/>
              </a:cxn>
              <a:cxn ang="0">
                <a:pos x="T4" y="T5"/>
              </a:cxn>
            </a:cxnLst>
            <a:rect l="0" t="0" r="r" b="b"/>
            <a:pathLst>
              <a:path w="561" h="439">
                <a:moveTo>
                  <a:pt x="0" y="439"/>
                </a:moveTo>
                <a:cubicBezTo>
                  <a:pt x="141" y="439"/>
                  <a:pt x="355" y="439"/>
                  <a:pt x="460" y="342"/>
                </a:cubicBezTo>
                <a:cubicBezTo>
                  <a:pt x="546" y="263"/>
                  <a:pt x="560" y="119"/>
                  <a:pt x="561" y="0"/>
                </a:cubicBezTo>
              </a:path>
            </a:pathLst>
          </a:custGeom>
          <a:noFill/>
          <a:ln w="381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67" name="Freeform 290"/>
          <p:cNvSpPr>
            <a:spLocks/>
          </p:cNvSpPr>
          <p:nvPr/>
        </p:nvSpPr>
        <p:spPr bwMode="auto">
          <a:xfrm>
            <a:off x="8730564" y="4132080"/>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69" name="Line 292"/>
          <p:cNvSpPr>
            <a:spLocks noChangeShapeType="1"/>
          </p:cNvSpPr>
          <p:nvPr/>
        </p:nvSpPr>
        <p:spPr bwMode="auto">
          <a:xfrm flipH="1" flipV="1">
            <a:off x="1517275" y="3495658"/>
            <a:ext cx="2274275" cy="1111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2" name="Freeform 293"/>
          <p:cNvSpPr>
            <a:spLocks/>
          </p:cNvSpPr>
          <p:nvPr/>
        </p:nvSpPr>
        <p:spPr bwMode="auto">
          <a:xfrm>
            <a:off x="1441993" y="3451219"/>
            <a:ext cx="109509" cy="111096"/>
          </a:xfrm>
          <a:custGeom>
            <a:avLst/>
            <a:gdLst>
              <a:gd name="T0" fmla="*/ 69 w 69"/>
              <a:gd name="T1" fmla="*/ 70 h 70"/>
              <a:gd name="T2" fmla="*/ 0 w 69"/>
              <a:gd name="T3" fmla="*/ 35 h 70"/>
              <a:gd name="T4" fmla="*/ 69 w 69"/>
              <a:gd name="T5" fmla="*/ 0 h 70"/>
              <a:gd name="T6" fmla="*/ 69 w 69"/>
              <a:gd name="T7" fmla="*/ 70 h 70"/>
            </a:gdLst>
            <a:ahLst/>
            <a:cxnLst>
              <a:cxn ang="0">
                <a:pos x="T0" y="T1"/>
              </a:cxn>
              <a:cxn ang="0">
                <a:pos x="T2" y="T3"/>
              </a:cxn>
              <a:cxn ang="0">
                <a:pos x="T4" y="T5"/>
              </a:cxn>
              <a:cxn ang="0">
                <a:pos x="T6" y="T7"/>
              </a:cxn>
            </a:cxnLst>
            <a:rect l="0" t="0" r="r" b="b"/>
            <a:pathLst>
              <a:path w="69" h="70">
                <a:moveTo>
                  <a:pt x="69" y="70"/>
                </a:moveTo>
                <a:lnTo>
                  <a:pt x="0" y="35"/>
                </a:lnTo>
                <a:lnTo>
                  <a:pt x="69" y="0"/>
                </a:lnTo>
                <a:lnTo>
                  <a:pt x="6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74" name="Rectangle 295"/>
          <p:cNvSpPr>
            <a:spLocks noChangeArrowheads="1"/>
          </p:cNvSpPr>
          <p:nvPr/>
        </p:nvSpPr>
        <p:spPr bwMode="auto">
          <a:xfrm>
            <a:off x="1751840" y="3137374"/>
            <a:ext cx="1714766"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decision</a:t>
            </a:r>
            <a:endParaRPr lang="en-US" altLang="en-US" sz="3999" dirty="0"/>
          </a:p>
        </p:txBody>
      </p:sp>
      <p:sp>
        <p:nvSpPr>
          <p:cNvPr id="1275" name="Line 296"/>
          <p:cNvSpPr>
            <a:spLocks noChangeShapeType="1"/>
          </p:cNvSpPr>
          <p:nvPr/>
        </p:nvSpPr>
        <p:spPr bwMode="auto">
          <a:xfrm>
            <a:off x="1438975" y="3787682"/>
            <a:ext cx="2257350" cy="476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1278" name="Freeform 297"/>
          <p:cNvSpPr>
            <a:spLocks/>
          </p:cNvSpPr>
          <p:nvPr/>
        </p:nvSpPr>
        <p:spPr bwMode="auto">
          <a:xfrm>
            <a:off x="3682041" y="3736895"/>
            <a:ext cx="109509" cy="109509"/>
          </a:xfrm>
          <a:custGeom>
            <a:avLst/>
            <a:gdLst>
              <a:gd name="T0" fmla="*/ 0 w 69"/>
              <a:gd name="T1" fmla="*/ 0 h 69"/>
              <a:gd name="T2" fmla="*/ 69 w 69"/>
              <a:gd name="T3" fmla="*/ 35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5"/>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1280" name="Rectangle 299"/>
          <p:cNvSpPr>
            <a:spLocks noChangeArrowheads="1"/>
          </p:cNvSpPr>
          <p:nvPr/>
        </p:nvSpPr>
        <p:spPr bwMode="auto">
          <a:xfrm>
            <a:off x="1779378" y="3668651"/>
            <a:ext cx="2704552"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solidFill>
                  <a:srgbClr val="000000"/>
                </a:solidFill>
                <a:latin typeface="Calibri" panose="020F0502020204030204" pitchFamily="34" charset="0"/>
              </a:rPr>
              <a:t>reward</a:t>
            </a:r>
            <a:endParaRPr lang="en-US" altLang="en-US" sz="3999" dirty="0"/>
          </a:p>
        </p:txBody>
      </p:sp>
      <mc:AlternateContent xmlns:mc="http://schemas.openxmlformats.org/markup-compatibility/2006" xmlns:a14="http://schemas.microsoft.com/office/drawing/2010/main">
        <mc:Choice Requires="a14">
          <p:sp>
            <p:nvSpPr>
              <p:cNvPr id="303" name="Rectangle 244"/>
              <p:cNvSpPr>
                <a:spLocks noChangeArrowheads="1"/>
              </p:cNvSpPr>
              <p:nvPr/>
            </p:nvSpPr>
            <p:spPr bwMode="auto">
              <a:xfrm>
                <a:off x="3631342" y="4200779"/>
                <a:ext cx="2555034" cy="1230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pPr defTabSz="914126"/>
                <a:r>
                  <a:rPr lang="en-US" altLang="en-US" sz="3999" dirty="0">
                    <a:solidFill>
                      <a:srgbClr val="0070C0"/>
                    </a:solidFill>
                    <a:latin typeface="Calibri" panose="020F0502020204030204" pitchFamily="34" charset="0"/>
                  </a:rPr>
                  <a:t>  </a:t>
                </a:r>
                <a14:m>
                  <m:oMath xmlns:m="http://schemas.openxmlformats.org/officeDocument/2006/math">
                    <m:d>
                      <m:dPr>
                        <m:ctrlPr>
                          <a:rPr lang="en-US" altLang="en-US" sz="3999" i="1">
                            <a:solidFill>
                              <a:srgbClr val="0070C0"/>
                            </a:solidFill>
                            <a:latin typeface="Cambria Math" panose="02040503050406030204" pitchFamily="18" charset="0"/>
                          </a:rPr>
                        </m:ctrlPr>
                      </m:dPr>
                      <m:e>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𝑘</m:t>
                        </m:r>
                      </m:e>
                    </m:d>
                  </m:oMath>
                </a14:m>
                <a:endParaRPr lang="en-US" altLang="en-US" sz="3999" dirty="0">
                  <a:solidFill>
                    <a:srgbClr val="0070C0"/>
                  </a:solidFill>
                  <a:latin typeface="Calibri" panose="020F0502020204030204" pitchFamily="34" charset="0"/>
                </a:endParaRPr>
              </a:p>
            </p:txBody>
          </p:sp>
        </mc:Choice>
        <mc:Fallback xmlns="">
          <p:sp>
            <p:nvSpPr>
              <p:cNvPr id="303" name="Rectangle 244"/>
              <p:cNvSpPr>
                <a:spLocks noRot="1" noChangeAspect="1" noMove="1" noResize="1" noEditPoints="1" noAdjustHandles="1" noChangeArrowheads="1" noChangeShapeType="1" noTextEdit="1"/>
              </p:cNvSpPr>
              <p:nvPr/>
            </p:nvSpPr>
            <p:spPr bwMode="auto">
              <a:xfrm>
                <a:off x="3632288" y="4200980"/>
                <a:ext cx="2555700" cy="123110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47763" y="4364334"/>
                <a:ext cx="437291" cy="984629"/>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𝑥</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𝑎</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𝑝</m:t>
                      </m:r>
                      <m:r>
                        <a:rPr lang="en-US" altLang="en-US" sz="3999" i="1">
                          <a:solidFill>
                            <a:srgbClr val="0070C0"/>
                          </a:solidFill>
                          <a:latin typeface="Cambria Math" panose="02040503050406030204" pitchFamily="18" charset="0"/>
                        </a:rPr>
                        <m:t>,</m:t>
                      </m:r>
                      <m:r>
                        <a:rPr lang="en-US" altLang="en-US" sz="3999" i="1">
                          <a:solidFill>
                            <a:srgbClr val="0070C0"/>
                          </a:solidFill>
                          <a:latin typeface="Cambria Math" panose="02040503050406030204" pitchFamily="18" charset="0"/>
                        </a:rPr>
                        <m:t>𝑟</m:t>
                      </m:r>
                      <m:r>
                        <a:rPr lang="en-US" altLang="en-US" sz="3999" i="1">
                          <a:solidFill>
                            <a:srgbClr val="0070C0"/>
                          </a:solidFill>
                          <a:latin typeface="Cambria Math" panose="02040503050406030204" pitchFamily="18" charset="0"/>
                        </a:rPr>
                        <m:t>)</m:t>
                      </m:r>
                    </m:oMath>
                  </m:oMathPara>
                </a14:m>
                <a:endParaRPr lang="en-US" altLang="en-US" sz="3999" dirty="0">
                  <a:solidFill>
                    <a:srgbClr val="0070C0"/>
                  </a:solidFill>
                  <a:latin typeface="Calibri" panose="020F0502020204030204" pitchFamily="34" charset="0"/>
                </a:endParaRPr>
              </a:p>
              <a:p>
                <a:endParaRPr lang="en-US" sz="1799" dirty="0"/>
              </a:p>
            </p:txBody>
          </p:sp>
        </mc:Choice>
        <mc:Fallback xmlns="">
          <p:sp>
            <p:nvSpPr>
              <p:cNvPr id="4" name="TextBox 3"/>
              <p:cNvSpPr txBox="1">
                <a:spLocks noRot="1" noChangeAspect="1" noMove="1" noResize="1" noEditPoints="1" noAdjustHandles="1" noChangeArrowheads="1" noChangeShapeType="1" noTextEdit="1"/>
              </p:cNvSpPr>
              <p:nvPr/>
            </p:nvSpPr>
            <p:spPr>
              <a:xfrm>
                <a:off x="7949833" y="4364577"/>
                <a:ext cx="437405" cy="984885"/>
              </a:xfrm>
              <a:prstGeom prst="rect">
                <a:avLst/>
              </a:prstGeom>
              <a:blipFill rotWithShape="0">
                <a:blip r:embed="rId14"/>
                <a:stretch>
                  <a:fillRect r="-393056"/>
                </a:stretch>
              </a:blipFill>
            </p:spPr>
            <p:txBody>
              <a:bodyPr/>
              <a:lstStyle/>
              <a:p>
                <a:r>
                  <a:rPr lang="en-US">
                    <a:noFill/>
                  </a:rPr>
                  <a:t> </a:t>
                </a:r>
              </a:p>
            </p:txBody>
          </p:sp>
        </mc:Fallback>
      </mc:AlternateContent>
      <p:sp>
        <p:nvSpPr>
          <p:cNvPr id="55" name="Freeform 254"/>
          <p:cNvSpPr>
            <a:spLocks/>
          </p:cNvSpPr>
          <p:nvPr/>
        </p:nvSpPr>
        <p:spPr bwMode="auto">
          <a:xfrm>
            <a:off x="10373198" y="2893359"/>
            <a:ext cx="1704531" cy="1250624"/>
          </a:xfrm>
          <a:custGeom>
            <a:avLst/>
            <a:gdLst>
              <a:gd name="T0" fmla="*/ 290 w 4350"/>
              <a:gd name="T1" fmla="*/ 3174 h 3174"/>
              <a:gd name="T2" fmla="*/ 4059 w 4350"/>
              <a:gd name="T3" fmla="*/ 3174 h 3174"/>
              <a:gd name="T4" fmla="*/ 4350 w 4350"/>
              <a:gd name="T5" fmla="*/ 2884 h 3174"/>
              <a:gd name="T6" fmla="*/ 4350 w 4350"/>
              <a:gd name="T7" fmla="*/ 290 h 3174"/>
              <a:gd name="T8" fmla="*/ 4059 w 4350"/>
              <a:gd name="T9" fmla="*/ 0 h 3174"/>
              <a:gd name="T10" fmla="*/ 290 w 4350"/>
              <a:gd name="T11" fmla="*/ 0 h 3174"/>
              <a:gd name="T12" fmla="*/ 0 w 4350"/>
              <a:gd name="T13" fmla="*/ 290 h 3174"/>
              <a:gd name="T14" fmla="*/ 0 w 4350"/>
              <a:gd name="T15" fmla="*/ 2884 h 3174"/>
              <a:gd name="T16" fmla="*/ 290 w 4350"/>
              <a:gd name="T17" fmla="*/ 3174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0" h="3174">
                <a:moveTo>
                  <a:pt x="290" y="3174"/>
                </a:moveTo>
                <a:lnTo>
                  <a:pt x="4059" y="3174"/>
                </a:lnTo>
                <a:cubicBezTo>
                  <a:pt x="4220" y="3174"/>
                  <a:pt x="4350" y="3045"/>
                  <a:pt x="4350" y="2884"/>
                </a:cubicBezTo>
                <a:lnTo>
                  <a:pt x="4350" y="290"/>
                </a:lnTo>
                <a:cubicBezTo>
                  <a:pt x="4350" y="130"/>
                  <a:pt x="4220" y="0"/>
                  <a:pt x="4059" y="0"/>
                </a:cubicBezTo>
                <a:lnTo>
                  <a:pt x="290" y="0"/>
                </a:lnTo>
                <a:cubicBezTo>
                  <a:pt x="129" y="0"/>
                  <a:pt x="0" y="130"/>
                  <a:pt x="0" y="290"/>
                </a:cubicBezTo>
                <a:lnTo>
                  <a:pt x="0" y="2884"/>
                </a:lnTo>
                <a:cubicBezTo>
                  <a:pt x="0" y="3045"/>
                  <a:pt x="129" y="3174"/>
                  <a:pt x="290" y="3174"/>
                </a:cubicBezTo>
                <a:close/>
              </a:path>
            </a:pathLst>
          </a:custGeom>
          <a:solidFill>
            <a:srgbClr val="FF0000"/>
          </a:solidFill>
          <a:ln w="0">
            <a:solidFill>
              <a:srgbClr val="000000"/>
            </a:solidFill>
            <a:prstDash val="solid"/>
            <a:round/>
            <a:headEnd/>
            <a:tailEnd/>
          </a:ln>
        </p:spPr>
        <p:txBody>
          <a:bodyPr vert="horz" wrap="square" lIns="91416" tIns="45708" rIns="91416" bIns="45708" numCol="1" anchor="t" anchorCtr="0" compatLnSpc="1">
            <a:prstTxWarp prst="textNoShape">
              <a:avLst/>
            </a:prstTxWarp>
          </a:bodyPr>
          <a:lstStyle/>
          <a:p>
            <a:r>
              <a:rPr lang="en-US" sz="3999" dirty="0">
                <a:solidFill>
                  <a:schemeClr val="bg1"/>
                </a:solidFill>
              </a:rPr>
              <a:t>Offline Learn</a:t>
            </a:r>
          </a:p>
        </p:txBody>
      </p:sp>
      <p:sp>
        <p:nvSpPr>
          <p:cNvPr id="56" name="Line 267"/>
          <p:cNvSpPr>
            <a:spLocks noChangeShapeType="1"/>
          </p:cNvSpPr>
          <p:nvPr/>
        </p:nvSpPr>
        <p:spPr bwMode="auto">
          <a:xfrm>
            <a:off x="8180752" y="4925623"/>
            <a:ext cx="1972749"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58" name="Freeform 263"/>
          <p:cNvSpPr>
            <a:spLocks/>
          </p:cNvSpPr>
          <p:nvPr/>
        </p:nvSpPr>
        <p:spPr bwMode="auto">
          <a:xfrm>
            <a:off x="10230359" y="4635186"/>
            <a:ext cx="995104" cy="655467"/>
          </a:xfrm>
          <a:custGeom>
            <a:avLst/>
            <a:gdLst>
              <a:gd name="T0" fmla="*/ 0 w 2539"/>
              <a:gd name="T1" fmla="*/ 1478 h 1663"/>
              <a:gd name="T2" fmla="*/ 1269 w 2539"/>
              <a:gd name="T3" fmla="*/ 1663 h 1663"/>
              <a:gd name="T4" fmla="*/ 2539 w 2539"/>
              <a:gd name="T5" fmla="*/ 1478 h 1663"/>
              <a:gd name="T6" fmla="*/ 2539 w 2539"/>
              <a:gd name="T7" fmla="*/ 0 h 1663"/>
              <a:gd name="T8" fmla="*/ 0 w 2539"/>
              <a:gd name="T9" fmla="*/ 0 h 1663"/>
              <a:gd name="T10" fmla="*/ 0 w 2539"/>
              <a:gd name="T11" fmla="*/ 1478 h 1663"/>
            </a:gdLst>
            <a:ahLst/>
            <a:cxnLst>
              <a:cxn ang="0">
                <a:pos x="T0" y="T1"/>
              </a:cxn>
              <a:cxn ang="0">
                <a:pos x="T2" y="T3"/>
              </a:cxn>
              <a:cxn ang="0">
                <a:pos x="T4" y="T5"/>
              </a:cxn>
              <a:cxn ang="0">
                <a:pos x="T6" y="T7"/>
              </a:cxn>
              <a:cxn ang="0">
                <a:pos x="T8" y="T9"/>
              </a:cxn>
              <a:cxn ang="0">
                <a:pos x="T10" y="T11"/>
              </a:cxn>
            </a:cxnLst>
            <a:rect l="0" t="0" r="r" b="b"/>
            <a:pathLst>
              <a:path w="2539" h="1663">
                <a:moveTo>
                  <a:pt x="0" y="1478"/>
                </a:moveTo>
                <a:cubicBezTo>
                  <a:pt x="0" y="1580"/>
                  <a:pt x="568" y="1663"/>
                  <a:pt x="1269" y="1663"/>
                </a:cubicBezTo>
                <a:cubicBezTo>
                  <a:pt x="1970" y="1663"/>
                  <a:pt x="2539" y="1580"/>
                  <a:pt x="2539" y="1478"/>
                </a:cubicBezTo>
                <a:lnTo>
                  <a:pt x="2539" y="0"/>
                </a:lnTo>
                <a:lnTo>
                  <a:pt x="0" y="0"/>
                </a:lnTo>
                <a:lnTo>
                  <a:pt x="0" y="1478"/>
                </a:lnTo>
                <a:close/>
              </a:path>
            </a:pathLst>
          </a:custGeom>
          <a:ln w="28575">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91416" tIns="45708" rIns="91416" bIns="45708" numCol="1" anchor="t" anchorCtr="0" compatLnSpc="1">
            <a:prstTxWarp prst="textNoShape">
              <a:avLst/>
            </a:prstTxWarp>
          </a:bodyPr>
          <a:lstStyle/>
          <a:p>
            <a:endParaRPr lang="en-US" sz="1799"/>
          </a:p>
        </p:txBody>
      </p:sp>
      <p:sp>
        <p:nvSpPr>
          <p:cNvPr id="59" name="Oval 265"/>
          <p:cNvSpPr>
            <a:spLocks noChangeArrowheads="1"/>
          </p:cNvSpPr>
          <p:nvPr/>
        </p:nvSpPr>
        <p:spPr bwMode="auto">
          <a:xfrm>
            <a:off x="10238662" y="4562180"/>
            <a:ext cx="995104" cy="146012"/>
          </a:xfrm>
          <a:prstGeom prst="ellipse">
            <a:avLst/>
          </a:prstGeom>
          <a:ln w="28575">
            <a:solidFill>
              <a:srgbClr val="FF0000"/>
            </a:solidFill>
            <a:headEnd/>
            <a:tailEnd/>
          </a:ln>
        </p:spPr>
        <p:style>
          <a:lnRef idx="2">
            <a:schemeClr val="dk1"/>
          </a:lnRef>
          <a:fillRef idx="1">
            <a:schemeClr val="lt1"/>
          </a:fillRef>
          <a:effectRef idx="0">
            <a:schemeClr val="dk1"/>
          </a:effectRef>
          <a:fontRef idx="minor">
            <a:schemeClr val="dk1"/>
          </a:fontRef>
        </p:style>
        <p:txBody>
          <a:bodyPr vert="horz" wrap="square" lIns="91416" tIns="45708" rIns="91416" bIns="45708" numCol="1" anchor="t" anchorCtr="0" compatLnSpc="1">
            <a:prstTxWarp prst="textNoShape">
              <a:avLst/>
            </a:prstTxWarp>
          </a:bodyPr>
          <a:lstStyle/>
          <a:p>
            <a:endParaRPr lang="en-US" sz="1799"/>
          </a:p>
        </p:txBody>
      </p:sp>
      <p:sp>
        <p:nvSpPr>
          <p:cNvPr id="60" name="Rectangle 266"/>
          <p:cNvSpPr>
            <a:spLocks noChangeArrowheads="1"/>
          </p:cNvSpPr>
          <p:nvPr/>
        </p:nvSpPr>
        <p:spPr bwMode="auto">
          <a:xfrm>
            <a:off x="10263063" y="4617927"/>
            <a:ext cx="966551" cy="6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en-US" altLang="en-US" sz="3999" dirty="0">
                <a:latin typeface="Calibri" panose="020F0502020204030204" pitchFamily="34" charset="0"/>
              </a:rPr>
              <a:t>Data</a:t>
            </a:r>
            <a:endParaRPr lang="en-US" altLang="en-US" sz="3999" dirty="0"/>
          </a:p>
        </p:txBody>
      </p:sp>
      <p:sp>
        <p:nvSpPr>
          <p:cNvPr id="61" name="Freeform 268"/>
          <p:cNvSpPr>
            <a:spLocks/>
          </p:cNvSpPr>
          <p:nvPr/>
        </p:nvSpPr>
        <p:spPr bwMode="auto">
          <a:xfrm>
            <a:off x="10153501" y="4861246"/>
            <a:ext cx="109509" cy="109509"/>
          </a:xfrm>
          <a:custGeom>
            <a:avLst/>
            <a:gdLst>
              <a:gd name="T0" fmla="*/ 0 w 69"/>
              <a:gd name="T1" fmla="*/ 0 h 69"/>
              <a:gd name="T2" fmla="*/ 69 w 69"/>
              <a:gd name="T3" fmla="*/ 34 h 69"/>
              <a:gd name="T4" fmla="*/ 0 w 69"/>
              <a:gd name="T5" fmla="*/ 69 h 69"/>
              <a:gd name="T6" fmla="*/ 0 w 69"/>
              <a:gd name="T7" fmla="*/ 0 h 69"/>
            </a:gdLst>
            <a:ahLst/>
            <a:cxnLst>
              <a:cxn ang="0">
                <a:pos x="T0" y="T1"/>
              </a:cxn>
              <a:cxn ang="0">
                <a:pos x="T2" y="T3"/>
              </a:cxn>
              <a:cxn ang="0">
                <a:pos x="T4" y="T5"/>
              </a:cxn>
              <a:cxn ang="0">
                <a:pos x="T6" y="T7"/>
              </a:cxn>
            </a:cxnLst>
            <a:rect l="0" t="0" r="r" b="b"/>
            <a:pathLst>
              <a:path w="69" h="69">
                <a:moveTo>
                  <a:pt x="0" y="0"/>
                </a:moveTo>
                <a:lnTo>
                  <a:pt x="69" y="34"/>
                </a:lnTo>
                <a:lnTo>
                  <a:pt x="0" y="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62" name="Freeform 278"/>
          <p:cNvSpPr>
            <a:spLocks/>
          </p:cNvSpPr>
          <p:nvPr/>
        </p:nvSpPr>
        <p:spPr bwMode="auto">
          <a:xfrm>
            <a:off x="11249863" y="4200779"/>
            <a:ext cx="134397" cy="696732"/>
          </a:xfrm>
          <a:custGeom>
            <a:avLst/>
            <a:gdLst>
              <a:gd name="T0" fmla="*/ 0 w 676"/>
              <a:gd name="T1" fmla="*/ 439 h 439"/>
              <a:gd name="T2" fmla="*/ 560 w 676"/>
              <a:gd name="T3" fmla="*/ 338 h 439"/>
              <a:gd name="T4" fmla="*/ 676 w 676"/>
              <a:gd name="T5" fmla="*/ 0 h 439"/>
            </a:gdLst>
            <a:ahLst/>
            <a:cxnLst>
              <a:cxn ang="0">
                <a:pos x="T0" y="T1"/>
              </a:cxn>
              <a:cxn ang="0">
                <a:pos x="T2" y="T3"/>
              </a:cxn>
              <a:cxn ang="0">
                <a:pos x="T4" y="T5"/>
              </a:cxn>
            </a:cxnLst>
            <a:rect l="0" t="0" r="r" b="b"/>
            <a:pathLst>
              <a:path w="676" h="439">
                <a:moveTo>
                  <a:pt x="0" y="439"/>
                </a:moveTo>
                <a:cubicBezTo>
                  <a:pt x="169" y="439"/>
                  <a:pt x="433" y="439"/>
                  <a:pt x="560" y="338"/>
                </a:cubicBezTo>
                <a:cubicBezTo>
                  <a:pt x="659" y="259"/>
                  <a:pt x="674" y="117"/>
                  <a:pt x="676" y="0"/>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3" name="Freeform 279"/>
          <p:cNvSpPr>
            <a:spLocks/>
          </p:cNvSpPr>
          <p:nvPr/>
        </p:nvSpPr>
        <p:spPr bwMode="auto">
          <a:xfrm>
            <a:off x="11343223" y="4117796"/>
            <a:ext cx="109509" cy="111096"/>
          </a:xfrm>
          <a:custGeom>
            <a:avLst/>
            <a:gdLst>
              <a:gd name="T0" fmla="*/ 0 w 69"/>
              <a:gd name="T1" fmla="*/ 70 h 70"/>
              <a:gd name="T2" fmla="*/ 35 w 69"/>
              <a:gd name="T3" fmla="*/ 0 h 70"/>
              <a:gd name="T4" fmla="*/ 69 w 69"/>
              <a:gd name="T5" fmla="*/ 70 h 70"/>
              <a:gd name="T6" fmla="*/ 0 w 69"/>
              <a:gd name="T7" fmla="*/ 70 h 70"/>
            </a:gdLst>
            <a:ahLst/>
            <a:cxnLst>
              <a:cxn ang="0">
                <a:pos x="T0" y="T1"/>
              </a:cxn>
              <a:cxn ang="0">
                <a:pos x="T2" y="T3"/>
              </a:cxn>
              <a:cxn ang="0">
                <a:pos x="T4" y="T5"/>
              </a:cxn>
              <a:cxn ang="0">
                <a:pos x="T6" y="T7"/>
              </a:cxn>
            </a:cxnLst>
            <a:rect l="0" t="0" r="r" b="b"/>
            <a:pathLst>
              <a:path w="69" h="70">
                <a:moveTo>
                  <a:pt x="0" y="70"/>
                </a:moveTo>
                <a:lnTo>
                  <a:pt x="35" y="0"/>
                </a:lnTo>
                <a:lnTo>
                  <a:pt x="69"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64" name="Line 273"/>
          <p:cNvSpPr>
            <a:spLocks noChangeShapeType="1"/>
          </p:cNvSpPr>
          <p:nvPr/>
        </p:nvSpPr>
        <p:spPr bwMode="auto">
          <a:xfrm flipH="1">
            <a:off x="10118470" y="3506767"/>
            <a:ext cx="254727" cy="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5" name="Freeform 274"/>
          <p:cNvSpPr>
            <a:spLocks/>
          </p:cNvSpPr>
          <p:nvPr/>
        </p:nvSpPr>
        <p:spPr bwMode="auto">
          <a:xfrm>
            <a:off x="10008962" y="3463916"/>
            <a:ext cx="109509" cy="109509"/>
          </a:xfrm>
          <a:custGeom>
            <a:avLst/>
            <a:gdLst>
              <a:gd name="T0" fmla="*/ 69 w 69"/>
              <a:gd name="T1" fmla="*/ 69 h 69"/>
              <a:gd name="T2" fmla="*/ 0 w 69"/>
              <a:gd name="T3" fmla="*/ 34 h 69"/>
              <a:gd name="T4" fmla="*/ 69 w 69"/>
              <a:gd name="T5" fmla="*/ 0 h 69"/>
              <a:gd name="T6" fmla="*/ 69 w 69"/>
              <a:gd name="T7" fmla="*/ 69 h 69"/>
            </a:gdLst>
            <a:ahLst/>
            <a:cxnLst>
              <a:cxn ang="0">
                <a:pos x="T0" y="T1"/>
              </a:cxn>
              <a:cxn ang="0">
                <a:pos x="T2" y="T3"/>
              </a:cxn>
              <a:cxn ang="0">
                <a:pos x="T4" y="T5"/>
              </a:cxn>
              <a:cxn ang="0">
                <a:pos x="T6" y="T7"/>
              </a:cxn>
            </a:cxnLst>
            <a:rect l="0" t="0" r="r" b="b"/>
            <a:pathLst>
              <a:path w="69" h="69">
                <a:moveTo>
                  <a:pt x="69" y="69"/>
                </a:moveTo>
                <a:lnTo>
                  <a:pt x="0" y="34"/>
                </a:lnTo>
                <a:lnTo>
                  <a:pt x="69" y="0"/>
                </a:lnTo>
                <a:lnTo>
                  <a:pt x="6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a:p>
        </p:txBody>
      </p:sp>
      <p:sp>
        <p:nvSpPr>
          <p:cNvPr id="66" name="Title 3"/>
          <p:cNvSpPr txBox="1">
            <a:spLocks/>
          </p:cNvSpPr>
          <p:nvPr/>
        </p:nvSpPr>
        <p:spPr>
          <a:xfrm>
            <a:off x="0" y="365923"/>
            <a:ext cx="11361726" cy="132521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998" dirty="0" err="1"/>
              <a:t>Multiworld</a:t>
            </a:r>
            <a:r>
              <a:rPr lang="en-US" sz="5998" dirty="0"/>
              <a:t> Testing Decision Service</a:t>
            </a:r>
          </a:p>
        </p:txBody>
      </p:sp>
    </p:spTree>
    <p:extLst>
      <p:ext uri="{BB962C8B-B14F-4D97-AF65-F5344CB8AC3E}">
        <p14:creationId xmlns:p14="http://schemas.microsoft.com/office/powerpoint/2010/main" val="4367610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93"/>
            <a:ext cx="12188825" cy="1683219"/>
          </a:xfrm>
        </p:spPr>
        <p:txBody>
          <a:bodyPr>
            <a:noAutofit/>
          </a:bodyPr>
          <a:lstStyle/>
          <a:p>
            <a:r>
              <a:rPr lang="en-US" sz="5998" dirty="0"/>
              <a:t>Learning / </a:t>
            </a:r>
            <a:r>
              <a:rPr lang="en-US" sz="5998" dirty="0" err="1"/>
              <a:t>Multiworld</a:t>
            </a:r>
            <a:r>
              <a:rPr lang="en-US" sz="5998" dirty="0"/>
              <a:t> Testing</a:t>
            </a:r>
          </a:p>
        </p:txBody>
      </p:sp>
      <p:sp>
        <p:nvSpPr>
          <p:cNvPr id="3" name="Content Placeholder 2"/>
          <p:cNvSpPr>
            <a:spLocks noGrp="1"/>
          </p:cNvSpPr>
          <p:nvPr>
            <p:ph idx="4294967295"/>
          </p:nvPr>
        </p:nvSpPr>
        <p:spPr>
          <a:xfrm>
            <a:off x="-1" y="1539007"/>
            <a:ext cx="12188825" cy="5318100"/>
          </a:xfrm>
          <a:prstGeom prst="rect">
            <a:avLst/>
          </a:prstGeom>
        </p:spPr>
        <p:txBody>
          <a:bodyPr>
            <a:normAutofit fontScale="92500" lnSpcReduction="20000"/>
          </a:bodyPr>
          <a:lstStyle/>
          <a:p>
            <a:pPr marL="0" indent="0">
              <a:buNone/>
            </a:pPr>
            <a:r>
              <a:rPr lang="en-US" sz="5998" dirty="0"/>
              <a:t>Open Source in </a:t>
            </a:r>
            <a:r>
              <a:rPr lang="en-US" sz="5998" dirty="0" err="1"/>
              <a:t>Vowpal</a:t>
            </a:r>
            <a:r>
              <a:rPr lang="en-US" sz="5998" dirty="0"/>
              <a:t> Wabbit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5998" dirty="0"/>
              <a:t>Policy Optimization beyond the reach of A/B testing</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662" y="2326200"/>
            <a:ext cx="3332882" cy="2437765"/>
          </a:xfrm>
          <a:prstGeom prst="rect">
            <a:avLst/>
          </a:prstGeom>
        </p:spPr>
      </p:pic>
    </p:spTree>
    <p:extLst>
      <p:ext uri="{BB962C8B-B14F-4D97-AF65-F5344CB8AC3E}">
        <p14:creationId xmlns:p14="http://schemas.microsoft.com/office/powerpoint/2010/main" val="3656480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50" t="8244" r="15349" b="-480"/>
          <a:stretch/>
        </p:blipFill>
        <p:spPr>
          <a:xfrm>
            <a:off x="1101681" y="82934"/>
            <a:ext cx="9674235" cy="6774173"/>
          </a:xfrm>
          <a:prstGeom prst="rect">
            <a:avLst/>
          </a:prstGeom>
        </p:spPr>
      </p:pic>
    </p:spTree>
    <p:extLst>
      <p:ext uri="{BB962C8B-B14F-4D97-AF65-F5344CB8AC3E}">
        <p14:creationId xmlns:p14="http://schemas.microsoft.com/office/powerpoint/2010/main" val="17581882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998" dirty="0"/>
              <a:t>MSN Results</a:t>
            </a:r>
          </a:p>
        </p:txBody>
      </p:sp>
      <p:sp>
        <p:nvSpPr>
          <p:cNvPr id="3" name="Content Placeholder 2"/>
          <p:cNvSpPr>
            <a:spLocks noGrp="1"/>
          </p:cNvSpPr>
          <p:nvPr>
            <p:ph idx="4294967295"/>
          </p:nvPr>
        </p:nvSpPr>
        <p:spPr>
          <a:xfrm>
            <a:off x="-1" y="1815581"/>
            <a:ext cx="10512862" cy="4350205"/>
          </a:xfrm>
          <a:prstGeom prst="rect">
            <a:avLst/>
          </a:prstGeom>
        </p:spPr>
        <p:txBody>
          <a:bodyPr/>
          <a:lstStyle/>
          <a:p>
            <a:r>
              <a:rPr lang="en-US" sz="3999" dirty="0"/>
              <a:t>10s of millions of users</a:t>
            </a:r>
          </a:p>
          <a:p>
            <a:r>
              <a:rPr lang="en-US" sz="3999" dirty="0"/>
              <a:t>5 minute model update frequency</a:t>
            </a:r>
          </a:p>
          <a:p>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816" y="1136290"/>
            <a:ext cx="2857768" cy="14982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816" y="2266261"/>
            <a:ext cx="2857768" cy="14982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815" y="3312221"/>
            <a:ext cx="2857767" cy="1690767"/>
          </a:xfrm>
          <a:prstGeom prst="rect">
            <a:avLst/>
          </a:prstGeom>
        </p:spPr>
      </p:pic>
      <p:sp>
        <p:nvSpPr>
          <p:cNvPr id="7" name="TextBox 6"/>
          <p:cNvSpPr txBox="1"/>
          <p:nvPr/>
        </p:nvSpPr>
        <p:spPr>
          <a:xfrm rot="5400000">
            <a:off x="9511239" y="5172971"/>
            <a:ext cx="624575" cy="1015399"/>
          </a:xfrm>
          <a:prstGeom prst="rect">
            <a:avLst/>
          </a:prstGeom>
          <a:noFill/>
        </p:spPr>
        <p:txBody>
          <a:bodyPr wrap="square" rtlCol="0">
            <a:spAutoFit/>
          </a:bodyPr>
          <a:lstStyle/>
          <a:p>
            <a:r>
              <a:rPr lang="en-US" sz="5998" dirty="0"/>
              <a:t>…</a:t>
            </a:r>
          </a:p>
        </p:txBody>
      </p:sp>
      <p:sp>
        <p:nvSpPr>
          <p:cNvPr id="8" name="TextBox 7"/>
          <p:cNvSpPr txBox="1"/>
          <p:nvPr/>
        </p:nvSpPr>
        <p:spPr>
          <a:xfrm>
            <a:off x="468006" y="3312221"/>
            <a:ext cx="5625612" cy="1753485"/>
          </a:xfrm>
          <a:prstGeom prst="rect">
            <a:avLst/>
          </a:prstGeom>
          <a:noFill/>
        </p:spPr>
        <p:txBody>
          <a:bodyPr wrap="square" rtlCol="0">
            <a:spAutoFit/>
          </a:bodyPr>
          <a:lstStyle/>
          <a:p>
            <a:pPr algn="ctr"/>
            <a:r>
              <a:rPr lang="en-US" sz="4399" dirty="0"/>
              <a:t>&gt; 25% increase in clicks</a:t>
            </a:r>
          </a:p>
          <a:p>
            <a:pPr algn="ctr"/>
            <a:r>
              <a:rPr lang="en-US" sz="1999" dirty="0"/>
              <a:t> (without much tuning)</a:t>
            </a:r>
          </a:p>
        </p:txBody>
      </p:sp>
    </p:spTree>
    <p:extLst>
      <p:ext uri="{BB962C8B-B14F-4D97-AF65-F5344CB8AC3E}">
        <p14:creationId xmlns:p14="http://schemas.microsoft.com/office/powerpoint/2010/main" val="3563335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246" y="331127"/>
            <a:ext cx="5311012" cy="1325218"/>
          </a:xfrm>
        </p:spPr>
        <p:txBody>
          <a:bodyPr>
            <a:normAutofit/>
          </a:bodyPr>
          <a:lstStyle/>
          <a:p>
            <a:r>
              <a:rPr lang="en-US" sz="5998" dirty="0"/>
              <a:t>Keys to Success</a:t>
            </a:r>
          </a:p>
        </p:txBody>
      </p:sp>
      <p:sp>
        <p:nvSpPr>
          <p:cNvPr id="3" name="Content Placeholder 2"/>
          <p:cNvSpPr>
            <a:spLocks noGrp="1"/>
          </p:cNvSpPr>
          <p:nvPr>
            <p:ph idx="4294967295"/>
          </p:nvPr>
        </p:nvSpPr>
        <p:spPr>
          <a:xfrm>
            <a:off x="-1" y="1826042"/>
            <a:ext cx="12188825" cy="4350205"/>
          </a:xfrm>
          <a:prstGeom prst="rect">
            <a:avLst/>
          </a:prstGeom>
        </p:spPr>
        <p:txBody>
          <a:bodyPr>
            <a:normAutofit/>
          </a:bodyPr>
          <a:lstStyle/>
          <a:p>
            <a:pPr marL="514196" indent="-514196">
              <a:buFont typeface="+mj-lt"/>
              <a:buAutoNum type="arabicPeriod"/>
            </a:pPr>
            <a:r>
              <a:rPr lang="en-US" sz="5998" dirty="0"/>
              <a:t>Contextual Bandits: Bias kills</a:t>
            </a:r>
          </a:p>
          <a:p>
            <a:pPr marL="514196" indent="-514196">
              <a:buFont typeface="+mj-lt"/>
              <a:buAutoNum type="arabicPeriod"/>
            </a:pPr>
            <a:r>
              <a:rPr lang="en-US" sz="5998" dirty="0"/>
              <a:t>Data Lifecycle support: Bugs kill</a:t>
            </a:r>
          </a:p>
          <a:p>
            <a:pPr marL="514196" indent="-514196">
              <a:buFont typeface="+mj-lt"/>
              <a:buAutoNum type="arabicPeriod"/>
            </a:pPr>
            <a:r>
              <a:rPr lang="en-US" sz="5998" dirty="0"/>
              <a:t>Reproducibility: Bugs kill</a:t>
            </a:r>
          </a:p>
          <a:p>
            <a:pPr marL="514196" indent="-514196">
              <a:buFont typeface="+mj-lt"/>
              <a:buAutoNum type="arabicPeriod"/>
            </a:pPr>
            <a:r>
              <a:rPr lang="en-US" sz="5998" dirty="0"/>
              <a:t>Online Learning: </a:t>
            </a:r>
            <a:r>
              <a:rPr lang="en-US" sz="5998" dirty="0" err="1"/>
              <a:t>Nonstationarity</a:t>
            </a:r>
            <a:r>
              <a:rPr lang="en-US" sz="5998" dirty="0"/>
              <a:t>!</a:t>
            </a:r>
          </a:p>
        </p:txBody>
      </p:sp>
    </p:spTree>
    <p:extLst>
      <p:ext uri="{BB962C8B-B14F-4D97-AF65-F5344CB8AC3E}">
        <p14:creationId xmlns:p14="http://schemas.microsoft.com/office/powerpoint/2010/main" val="3633618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433852" cy="830740"/>
          </a:xfrm>
        </p:spPr>
        <p:txBody>
          <a:bodyPr/>
          <a:lstStyle/>
          <a:p>
            <a:r>
              <a:rPr lang="en-US" sz="5998" dirty="0"/>
              <a:t>Deployable Decision Service</a:t>
            </a:r>
          </a:p>
        </p:txBody>
      </p:sp>
      <p:sp>
        <p:nvSpPr>
          <p:cNvPr id="3" name="Content Placeholder 2"/>
          <p:cNvSpPr>
            <a:spLocks noGrp="1"/>
          </p:cNvSpPr>
          <p:nvPr>
            <p:ph idx="4294967295"/>
          </p:nvPr>
        </p:nvSpPr>
        <p:spPr>
          <a:xfrm>
            <a:off x="0" y="1542210"/>
            <a:ext cx="12188825" cy="5444999"/>
          </a:xfrm>
          <a:prstGeom prst="rect">
            <a:avLst/>
          </a:prstGeom>
        </p:spPr>
        <p:txBody>
          <a:bodyPr>
            <a:normAutofit fontScale="62500" lnSpcReduction="20000"/>
          </a:bodyPr>
          <a:lstStyle/>
          <a:p>
            <a:pPr marL="0" indent="0">
              <a:lnSpc>
                <a:spcPct val="150000"/>
              </a:lnSpc>
              <a:buNone/>
            </a:pPr>
            <a:r>
              <a:rPr lang="en-US" sz="10897" dirty="0"/>
              <a:t>http://aka.ms/mwt</a:t>
            </a:r>
          </a:p>
          <a:p>
            <a:pPr marL="0" indent="0">
              <a:lnSpc>
                <a:spcPct val="150000"/>
              </a:lnSpc>
              <a:buNone/>
            </a:pPr>
            <a:r>
              <a:rPr lang="en-US" sz="10897" dirty="0"/>
              <a:t>http://arxiv.org/abs/1606.03966</a:t>
            </a:r>
          </a:p>
          <a:p>
            <a:pPr marL="0" indent="0">
              <a:lnSpc>
                <a:spcPct val="150000"/>
              </a:lnSpc>
              <a:buNone/>
            </a:pPr>
            <a:r>
              <a:rPr lang="en-US" sz="10897" dirty="0"/>
              <a:t>http://hunch.net/~vw</a:t>
            </a:r>
          </a:p>
          <a:p>
            <a:pPr marL="0" indent="0">
              <a:lnSpc>
                <a:spcPct val="150000"/>
              </a:lnSpc>
              <a:buNone/>
            </a:pPr>
            <a:endParaRPr lang="en-US" sz="10897" dirty="0"/>
          </a:p>
          <a:p>
            <a:pPr marL="0" indent="0">
              <a:lnSpc>
                <a:spcPct val="150000"/>
              </a:lnSpc>
              <a:buNone/>
            </a:pPr>
            <a:endParaRPr lang="en-US" sz="10897" dirty="0"/>
          </a:p>
          <a:p>
            <a:pPr marL="0" indent="0">
              <a:lnSpc>
                <a:spcPct val="150000"/>
              </a:lnSpc>
              <a:buNone/>
            </a:pPr>
            <a:endParaRPr lang="en-US" sz="10897" dirty="0"/>
          </a:p>
          <a:p>
            <a:pPr marL="0" indent="0">
              <a:lnSpc>
                <a:spcPct val="150000"/>
              </a:lnSpc>
              <a:buNone/>
            </a:pPr>
            <a:endParaRPr lang="en-US" dirty="0"/>
          </a:p>
        </p:txBody>
      </p:sp>
    </p:spTree>
    <p:extLst>
      <p:ext uri="{BB962C8B-B14F-4D97-AF65-F5344CB8AC3E}">
        <p14:creationId xmlns:p14="http://schemas.microsoft.com/office/powerpoint/2010/main" val="382752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29" y="471704"/>
            <a:ext cx="10790457" cy="6066635"/>
          </a:xfrm>
          <a:prstGeom prst="rect">
            <a:avLst/>
          </a:prstGeom>
        </p:spPr>
      </p:pic>
    </p:spTree>
    <p:extLst>
      <p:ext uri="{BB962C8B-B14F-4D97-AF65-F5344CB8AC3E}">
        <p14:creationId xmlns:p14="http://schemas.microsoft.com/office/powerpoint/2010/main" val="22252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923"/>
            <a:ext cx="12188825" cy="1325218"/>
          </a:xfrm>
        </p:spPr>
        <p:txBody>
          <a:bodyPr>
            <a:normAutofit/>
          </a:bodyPr>
          <a:lstStyle/>
          <a:p>
            <a:r>
              <a:rPr lang="en-US" sz="5998" dirty="0" err="1"/>
              <a:t>Infovore</a:t>
            </a:r>
            <a:r>
              <a:rPr lang="en-US" sz="5998" dirty="0"/>
              <a:t> = Information based lifeform</a:t>
            </a:r>
          </a:p>
        </p:txBody>
      </p:sp>
      <p:sp>
        <p:nvSpPr>
          <p:cNvPr id="3" name="Content Placeholder 2"/>
          <p:cNvSpPr>
            <a:spLocks noGrp="1"/>
          </p:cNvSpPr>
          <p:nvPr>
            <p:ph idx="4294967295"/>
          </p:nvPr>
        </p:nvSpPr>
        <p:spPr>
          <a:xfrm>
            <a:off x="457080" y="1843501"/>
            <a:ext cx="11376237" cy="4912032"/>
          </a:xfrm>
          <a:prstGeom prst="rect">
            <a:avLst/>
          </a:prstGeom>
        </p:spPr>
        <p:txBody>
          <a:bodyPr>
            <a:normAutofit/>
          </a:bodyPr>
          <a:lstStyle/>
          <a:p>
            <a:pPr marL="0" indent="0">
              <a:buNone/>
            </a:pPr>
            <a:r>
              <a:rPr lang="en-US" sz="5998" dirty="0"/>
              <a:t>Repeatedly: </a:t>
            </a:r>
          </a:p>
          <a:p>
            <a:pPr marL="514196" indent="-514196">
              <a:buFont typeface="+mj-lt"/>
              <a:buAutoNum type="arabicPeriod"/>
            </a:pPr>
            <a:r>
              <a:rPr lang="en-US" sz="5998" dirty="0"/>
              <a:t> Sense the world.</a:t>
            </a:r>
          </a:p>
          <a:p>
            <a:pPr marL="514196" indent="-514196">
              <a:buFont typeface="+mj-lt"/>
              <a:buAutoNum type="arabicPeriod"/>
            </a:pPr>
            <a:r>
              <a:rPr lang="en-US" sz="5998" dirty="0"/>
              <a:t> Act.</a:t>
            </a:r>
          </a:p>
          <a:p>
            <a:pPr marL="514196" indent="-514196">
              <a:buFont typeface="+mj-lt"/>
              <a:buAutoNum type="arabicPeriod"/>
            </a:pPr>
            <a:r>
              <a:rPr lang="en-US" sz="5998" dirty="0"/>
              <a:t> Observe outcome.</a:t>
            </a:r>
          </a:p>
          <a:p>
            <a:pPr marL="0" indent="0">
              <a:buNone/>
            </a:pPr>
            <a:r>
              <a:rPr lang="en-US" sz="5998" dirty="0"/>
              <a:t>Goal: Optimize (2) for (3)</a:t>
            </a:r>
          </a:p>
        </p:txBody>
      </p:sp>
    </p:spTree>
    <p:extLst>
      <p:ext uri="{BB962C8B-B14F-4D97-AF65-F5344CB8AC3E}">
        <p14:creationId xmlns:p14="http://schemas.microsoft.com/office/powerpoint/2010/main" val="2271214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6486" y="137270"/>
            <a:ext cx="5688118"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98" dirty="0"/>
              <a:t>Ex: </a:t>
            </a:r>
            <a:r>
              <a:rPr lang="en-US" sz="5998" dirty="0">
                <a:solidFill>
                  <a:srgbClr val="FF0000"/>
                </a:solidFill>
              </a:rPr>
              <a:t>Which news?</a:t>
            </a:r>
          </a:p>
        </p:txBody>
      </p:sp>
      <p:sp>
        <p:nvSpPr>
          <p:cNvPr id="5" name="Content Placeholder 2"/>
          <p:cNvSpPr txBox="1">
            <a:spLocks/>
          </p:cNvSpPr>
          <p:nvPr/>
        </p:nvSpPr>
        <p:spPr>
          <a:xfrm>
            <a:off x="457080" y="1843501"/>
            <a:ext cx="11376237" cy="4912032"/>
          </a:xfrm>
          <a:prstGeom prst="rect">
            <a:avLst/>
          </a:prstGeom>
        </p:spPr>
        <p:txBody>
          <a:bodyPr vert="horz" lIns="91416" tIns="45708" rIns="91416" bIns="45708"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998" dirty="0"/>
              <a:t>Repeatedly: </a:t>
            </a:r>
          </a:p>
          <a:p>
            <a:pPr marL="514196" indent="-514196">
              <a:buFont typeface="+mj-lt"/>
              <a:buAutoNum type="arabicPeriod"/>
            </a:pPr>
            <a:r>
              <a:rPr lang="en-US" sz="5998" dirty="0"/>
              <a:t> Observe features of </a:t>
            </a:r>
            <a:r>
              <a:rPr lang="en-US" sz="5998" dirty="0" err="1"/>
              <a:t>user+articles</a:t>
            </a:r>
            <a:endParaRPr lang="en-US" sz="5998" dirty="0"/>
          </a:p>
          <a:p>
            <a:pPr marL="514196" indent="-514196">
              <a:buFont typeface="+mj-lt"/>
              <a:buAutoNum type="arabicPeriod"/>
            </a:pPr>
            <a:r>
              <a:rPr lang="en-US" sz="5998" dirty="0"/>
              <a:t> Choose a news article.</a:t>
            </a:r>
          </a:p>
          <a:p>
            <a:pPr marL="514196" indent="-514196">
              <a:buFont typeface="+mj-lt"/>
              <a:buAutoNum type="arabicPeriod"/>
            </a:pPr>
            <a:r>
              <a:rPr lang="en-US" sz="5998" dirty="0"/>
              <a:t> Observe click-or-not</a:t>
            </a:r>
          </a:p>
          <a:p>
            <a:pPr marL="0" indent="0">
              <a:buNone/>
            </a:pPr>
            <a:r>
              <a:rPr lang="en-US" sz="5998" dirty="0"/>
              <a:t>Goal: Maximize fraction of clicks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4604" y="893"/>
            <a:ext cx="5431422" cy="2668066"/>
          </a:xfrm>
          <a:prstGeom prst="rect">
            <a:avLst/>
          </a:prstGeom>
        </p:spPr>
      </p:pic>
    </p:spTree>
    <p:extLst>
      <p:ext uri="{BB962C8B-B14F-4D97-AF65-F5344CB8AC3E}">
        <p14:creationId xmlns:p14="http://schemas.microsoft.com/office/powerpoint/2010/main" val="2275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sz="5998" dirty="0"/>
              <a:t>Pervasive applications</a:t>
            </a:r>
          </a:p>
        </p:txBody>
      </p:sp>
      <p:sp>
        <p:nvSpPr>
          <p:cNvPr id="6" name="Text Placeholder 5"/>
          <p:cNvSpPr>
            <a:spLocks noGrp="1"/>
          </p:cNvSpPr>
          <p:nvPr>
            <p:ph idx="4294967295"/>
          </p:nvPr>
        </p:nvSpPr>
        <p:spPr>
          <a:xfrm>
            <a:off x="837981" y="1826042"/>
            <a:ext cx="10512862" cy="4350205"/>
          </a:xfrm>
          <a:prstGeom prst="rect">
            <a:avLst/>
          </a:prstGeom>
        </p:spPr>
        <p:txBody>
          <a:bodyPr/>
          <a:lstStyle/>
          <a:p>
            <a:pPr marL="0" indent="0">
              <a:buNone/>
            </a:pPr>
            <a:r>
              <a:rPr lang="en-US" sz="5998" dirty="0"/>
              <a:t>Exploration needed </a:t>
            </a:r>
          </a:p>
          <a:p>
            <a:pPr marL="0" indent="0">
              <a:buNone/>
            </a:pPr>
            <a:r>
              <a:rPr lang="en-US" sz="5998" dirty="0"/>
              <a:t>everywhere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717" y="1329567"/>
            <a:ext cx="1629136" cy="8145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0627" y="2351834"/>
            <a:ext cx="1251316" cy="6290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737" y="3188625"/>
            <a:ext cx="1687513" cy="9457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0627" y="4285773"/>
            <a:ext cx="1237323" cy="78961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3815" y="5279060"/>
            <a:ext cx="2126435" cy="93469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7826" y="5279060"/>
            <a:ext cx="1622072" cy="81103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1515" y="5149403"/>
            <a:ext cx="1563384" cy="597007"/>
          </a:xfrm>
          <a:prstGeom prst="rect">
            <a:avLst/>
          </a:prstGeom>
        </p:spPr>
      </p:pic>
      <p:pic>
        <p:nvPicPr>
          <p:cNvPr id="13" name="Picture 4" descr="http://cdn.windows7themes.net/pics/halo-4-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83944" y="5941747"/>
            <a:ext cx="1860954" cy="380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1-news.softpedia-static.com/images/news2/Windows-8-s-Store-Has-Over-1-000-Apps-Now-2.jpg?13470231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4040" y="4954136"/>
            <a:ext cx="1024949" cy="1024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id\Desktop\Xbox_Consle_Sensr_controllr_F_TransBG_RGB_201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1296" y="4930223"/>
            <a:ext cx="2090474" cy="139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6485" y="137270"/>
            <a:ext cx="8945728"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98" dirty="0"/>
              <a:t>Contextual Bandits</a:t>
            </a:r>
            <a:endParaRPr lang="en-US" sz="5998" dirty="0">
              <a:solidFill>
                <a:srgbClr val="FF000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080" y="1843501"/>
                <a:ext cx="11376237" cy="4912032"/>
              </a:xfrm>
              <a:prstGeom prst="rect">
                <a:avLst/>
              </a:prstGeom>
            </p:spPr>
            <p:txBody>
              <a:bodyPr vert="horz" lIns="91416" tIns="45708" rIns="91416" bIns="45708"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998" dirty="0"/>
                  <a:t>Repeatedly: </a:t>
                </a:r>
              </a:p>
              <a:p>
                <a:pPr marL="514196" indent="-514196">
                  <a:buFont typeface="+mj-lt"/>
                  <a:buAutoNum type="arabicPeriod"/>
                </a:pPr>
                <a:r>
                  <a:rPr lang="en-US" sz="5998" dirty="0"/>
                  <a:t> Observe features </a:t>
                </a:r>
                <a14:m>
                  <m:oMath xmlns:m="http://schemas.openxmlformats.org/officeDocument/2006/math">
                    <m:r>
                      <a:rPr lang="en-US" sz="5998" i="1">
                        <a:solidFill>
                          <a:srgbClr val="FF0000"/>
                        </a:solidFill>
                        <a:latin typeface="Cambria Math" panose="02040503050406030204" pitchFamily="18" charset="0"/>
                      </a:rPr>
                      <m:t>𝑥</m:t>
                    </m:r>
                  </m:oMath>
                </a14:m>
                <a:endParaRPr lang="en-US" sz="5998" dirty="0"/>
              </a:p>
              <a:p>
                <a:pPr marL="514196" indent="-514196">
                  <a:buFont typeface="+mj-lt"/>
                  <a:buAutoNum type="arabicPeriod"/>
                </a:pPr>
                <a:r>
                  <a:rPr lang="en-US" sz="5998" dirty="0"/>
                  <a:t> Choose action </a:t>
                </a:r>
                <a14:m>
                  <m:oMath xmlns:m="http://schemas.openxmlformats.org/officeDocument/2006/math">
                    <m:r>
                      <a:rPr lang="en-US" sz="5998" i="1">
                        <a:solidFill>
                          <a:srgbClr val="FF0000"/>
                        </a:solidFill>
                        <a:latin typeface="Cambria Math" panose="02040503050406030204" pitchFamily="18" charset="0"/>
                      </a:rPr>
                      <m:t>𝑎</m:t>
                    </m:r>
                    <m:r>
                      <a:rPr lang="en-US" sz="5998" i="1">
                        <a:solidFill>
                          <a:srgbClr val="FF0000"/>
                        </a:solidFill>
                        <a:latin typeface="Cambria Math" panose="02040503050406030204" pitchFamily="18" charset="0"/>
                      </a:rPr>
                      <m:t>∈</m:t>
                    </m:r>
                    <m:r>
                      <a:rPr lang="en-US" sz="5998" i="1">
                        <a:solidFill>
                          <a:srgbClr val="FF0000"/>
                        </a:solidFill>
                        <a:latin typeface="Cambria Math" panose="02040503050406030204" pitchFamily="18" charset="0"/>
                      </a:rPr>
                      <m:t>𝐴</m:t>
                    </m:r>
                  </m:oMath>
                </a14:m>
                <a:endParaRPr lang="en-US" sz="5998" dirty="0"/>
              </a:p>
              <a:p>
                <a:pPr marL="514196" indent="-514196">
                  <a:buFont typeface="+mj-lt"/>
                  <a:buAutoNum type="arabicPeriod"/>
                </a:pPr>
                <a:r>
                  <a:rPr lang="en-US" sz="5998" dirty="0"/>
                  <a:t> Observe reward </a:t>
                </a:r>
                <a14:m>
                  <m:oMath xmlns:m="http://schemas.openxmlformats.org/officeDocument/2006/math">
                    <m:r>
                      <a:rPr lang="en-US" sz="5998" i="1">
                        <a:solidFill>
                          <a:srgbClr val="FF0000"/>
                        </a:solidFill>
                        <a:latin typeface="Cambria Math" panose="02040503050406030204" pitchFamily="18" charset="0"/>
                      </a:rPr>
                      <m:t>𝑟</m:t>
                    </m:r>
                  </m:oMath>
                </a14:m>
                <a:endParaRPr lang="en-US" sz="5998" dirty="0"/>
              </a:p>
              <a:p>
                <a:pPr marL="0" indent="0">
                  <a:buNone/>
                </a:pPr>
                <a:r>
                  <a:rPr lang="en-US" sz="5998" dirty="0"/>
                  <a:t>Goal: Minimize regret to a set of policies.</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1843088"/>
                <a:ext cx="11379200" cy="4913312"/>
              </a:xfrm>
              <a:prstGeom prst="rect">
                <a:avLst/>
              </a:prstGeom>
              <a:blipFill rotWithShape="0">
                <a:blip r:embed="rId2"/>
                <a:stretch>
                  <a:fillRect l="-2999" t="-6576" b="-3722"/>
                </a:stretch>
              </a:blipFill>
            </p:spPr>
            <p:txBody>
              <a:bodyPr/>
              <a:lstStyle/>
              <a:p>
                <a:r>
                  <a:rPr lang="en-US">
                    <a:noFill/>
                  </a:rPr>
                  <a:t> </a:t>
                </a:r>
              </a:p>
            </p:txBody>
          </p:sp>
        </mc:Fallback>
      </mc:AlternateContent>
    </p:spTree>
    <p:extLst>
      <p:ext uri="{BB962C8B-B14F-4D97-AF65-F5344CB8AC3E}">
        <p14:creationId xmlns:p14="http://schemas.microsoft.com/office/powerpoint/2010/main" val="1001303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a:t>The History of Contextual Bandits	</a:t>
            </a:r>
          </a:p>
        </p:txBody>
      </p:sp>
      <p:sp>
        <p:nvSpPr>
          <p:cNvPr id="3" name="Text Placeholder 2"/>
          <p:cNvSpPr>
            <a:spLocks noGrp="1"/>
          </p:cNvSpPr>
          <p:nvPr>
            <p:ph type="body" sz="quarter" idx="10"/>
          </p:nvPr>
        </p:nvSpPr>
        <p:spPr>
          <a:xfrm>
            <a:off x="519112" y="1189616"/>
            <a:ext cx="11149013" cy="6297108"/>
          </a:xfrm>
        </p:spPr>
        <p:txBody>
          <a:bodyPr/>
          <a:lstStyle/>
          <a:p>
            <a:pPr marL="742950" indent="-742950">
              <a:buFont typeface="+mj-lt"/>
              <a:buAutoNum type="arabicPeriod"/>
            </a:pPr>
            <a:r>
              <a:rPr lang="en-US" sz="4400" dirty="0"/>
              <a:t>Statistically efficient algorithm [ACFS ‘95].</a:t>
            </a:r>
          </a:p>
          <a:p>
            <a:pPr marL="742950" indent="-742950">
              <a:buFont typeface="+mj-lt"/>
              <a:buAutoNum type="arabicPeriod"/>
            </a:pPr>
            <a:r>
              <a:rPr lang="en-US" sz="4400" dirty="0"/>
              <a:t>Reduce to SL [Z ’03, B</a:t>
            </a:r>
            <a:r>
              <a:rPr lang="en-US" sz="4400" dirty="0">
                <a:solidFill>
                  <a:srgbClr val="FF0000"/>
                </a:solidFill>
              </a:rPr>
              <a:t>L</a:t>
            </a:r>
            <a:r>
              <a:rPr lang="en-US" sz="4400" dirty="0"/>
              <a:t> ’08, D</a:t>
            </a:r>
            <a:r>
              <a:rPr lang="en-US" sz="4400" dirty="0">
                <a:solidFill>
                  <a:srgbClr val="FF0000"/>
                </a:solidFill>
              </a:rPr>
              <a:t>L</a:t>
            </a:r>
            <a:r>
              <a:rPr lang="en-US" sz="4400" dirty="0"/>
              <a:t>L ‘11]</a:t>
            </a:r>
          </a:p>
          <a:p>
            <a:pPr marL="742950" indent="-742950">
              <a:buFont typeface="+mj-lt"/>
              <a:buAutoNum type="arabicPeriod"/>
            </a:pPr>
            <a:r>
              <a:rPr lang="en-US" sz="4400" dirty="0"/>
              <a:t>Named, efficient [</a:t>
            </a:r>
            <a:r>
              <a:rPr lang="en-US" sz="4400" dirty="0">
                <a:solidFill>
                  <a:srgbClr val="FF0000"/>
                </a:solidFill>
              </a:rPr>
              <a:t>L</a:t>
            </a:r>
            <a:r>
              <a:rPr lang="en-US" sz="4400" dirty="0"/>
              <a:t>Z ‘07]</a:t>
            </a:r>
          </a:p>
          <a:p>
            <a:pPr marL="742950" indent="-742950">
              <a:buFont typeface="+mj-lt"/>
              <a:buAutoNum type="arabicPeriod"/>
            </a:pPr>
            <a:r>
              <a:rPr lang="en-US" sz="4400" dirty="0"/>
              <a:t>Computation + Statistical optimality [DHKK</a:t>
            </a:r>
            <a:r>
              <a:rPr lang="en-US" sz="4400" dirty="0">
                <a:solidFill>
                  <a:srgbClr val="FF0000"/>
                </a:solidFill>
              </a:rPr>
              <a:t>L</a:t>
            </a:r>
            <a:r>
              <a:rPr lang="en-US" sz="4400" dirty="0"/>
              <a:t>RZ ’11, AHK</a:t>
            </a:r>
            <a:r>
              <a:rPr lang="en-US" sz="4400" dirty="0">
                <a:solidFill>
                  <a:srgbClr val="FF0000"/>
                </a:solidFill>
              </a:rPr>
              <a:t>L</a:t>
            </a:r>
            <a:r>
              <a:rPr lang="en-US" sz="4400" dirty="0"/>
              <a:t>LS ‘11]</a:t>
            </a:r>
          </a:p>
          <a:p>
            <a:pPr marL="742950" indent="-742950">
              <a:buFont typeface="+mj-lt"/>
              <a:buAutoNum type="arabicPeriod"/>
            </a:pPr>
            <a:r>
              <a:rPr lang="en-US" sz="4400" dirty="0"/>
              <a:t>Nonstationary policy evaluation [DE</a:t>
            </a:r>
            <a:r>
              <a:rPr lang="en-US" sz="4400" dirty="0">
                <a:solidFill>
                  <a:srgbClr val="FF0000"/>
                </a:solidFill>
              </a:rPr>
              <a:t>L</a:t>
            </a:r>
            <a:r>
              <a:rPr lang="en-US" sz="4400" dirty="0"/>
              <a:t>L ‘15]</a:t>
            </a:r>
          </a:p>
          <a:p>
            <a:pPr marL="742950" indent="-742950">
              <a:buFont typeface="+mj-lt"/>
              <a:buAutoNum type="arabicPeriod"/>
            </a:pPr>
            <a:r>
              <a:rPr lang="en-US" sz="4400" dirty="0"/>
              <a:t>Deployable [ABCH</a:t>
            </a:r>
            <a:r>
              <a:rPr lang="en-US" sz="4400" dirty="0">
                <a:solidFill>
                  <a:srgbClr val="FF0000"/>
                </a:solidFill>
              </a:rPr>
              <a:t>L</a:t>
            </a:r>
            <a:r>
              <a:rPr lang="en-US" sz="4400" dirty="0"/>
              <a:t>LLMORSS ‘16]</a:t>
            </a:r>
          </a:p>
          <a:p>
            <a:pPr marL="742950" indent="-742950">
              <a:buFont typeface="+mj-lt"/>
              <a:buAutoNum type="arabicPeriod"/>
            </a:pPr>
            <a:endParaRPr lang="en-US" dirty="0"/>
          </a:p>
          <a:p>
            <a:pPr marL="742950" indent="-742950">
              <a:buFont typeface="+mj-lt"/>
              <a:buAutoNum type="arabicPeriod"/>
            </a:pPr>
            <a:endParaRPr lang="en-US" dirty="0"/>
          </a:p>
        </p:txBody>
      </p:sp>
    </p:spTree>
    <p:extLst>
      <p:ext uri="{BB962C8B-B14F-4D97-AF65-F5344CB8AC3E}">
        <p14:creationId xmlns:p14="http://schemas.microsoft.com/office/powerpoint/2010/main" val="956189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998" dirty="0"/>
              <a:t>Exploration</a:t>
            </a:r>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ackgroundRemoval t="3697" b="94118" l="10000" r="90000">
                        <a14:foregroundMark x1="50313" y1="23025" x2="50313" y2="23025"/>
                      </a14:backgroundRemoval>
                    </a14:imgEffect>
                  </a14:imgLayer>
                </a14:imgProps>
              </a:ext>
              <a:ext uri="{28A0092B-C50C-407E-A947-70E740481C1C}">
                <a14:useLocalDpi xmlns:a14="http://schemas.microsoft.com/office/drawing/2010/main" val="0"/>
              </a:ext>
            </a:extLst>
          </a:blip>
          <a:stretch>
            <a:fillRect/>
          </a:stretch>
        </p:blipFill>
        <p:spPr>
          <a:xfrm>
            <a:off x="837982" y="1928972"/>
            <a:ext cx="2652974" cy="24664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916" y="2534552"/>
            <a:ext cx="2079426" cy="1189055"/>
          </a:xfrm>
          <a:prstGeom prst="rect">
            <a:avLst/>
          </a:prstGeom>
        </p:spPr>
      </p:pic>
      <p:sp>
        <p:nvSpPr>
          <p:cNvPr id="6" name="Right Arrow 5"/>
          <p:cNvSpPr/>
          <p:nvPr/>
        </p:nvSpPr>
        <p:spPr>
          <a:xfrm>
            <a:off x="2683593" y="2600776"/>
            <a:ext cx="1614725" cy="11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ight Arrow 7"/>
          <p:cNvSpPr/>
          <p:nvPr/>
        </p:nvSpPr>
        <p:spPr>
          <a:xfrm>
            <a:off x="7046190" y="2600776"/>
            <a:ext cx="1614725" cy="11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ounded Rectangle 8"/>
          <p:cNvSpPr/>
          <p:nvPr/>
        </p:nvSpPr>
        <p:spPr>
          <a:xfrm>
            <a:off x="4749853" y="2600777"/>
            <a:ext cx="1729763" cy="10569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999" dirty="0"/>
              <a:t>Policy</a:t>
            </a:r>
          </a:p>
        </p:txBody>
      </p:sp>
    </p:spTree>
    <p:extLst>
      <p:ext uri="{BB962C8B-B14F-4D97-AF65-F5344CB8AC3E}">
        <p14:creationId xmlns:p14="http://schemas.microsoft.com/office/powerpoint/2010/main" val="1486968940"/>
      </p:ext>
    </p:extLst>
  </p:cSld>
  <p:clrMapOvr>
    <a:masterClrMapping/>
  </p:clrMapOvr>
  <p:transition>
    <p:fade/>
  </p:transition>
</p:sld>
</file>

<file path=ppt/theme/theme1.xml><?xml version="1.0" encoding="utf-8"?>
<a:theme xmlns:a="http://schemas.openxmlformats.org/drawingml/2006/main" name="Exec_Retreat-2012_TECHTALK_PPT_PeterLee">
  <a:themeElements>
    <a:clrScheme name="CMG White">
      <a:dk1>
        <a:srgbClr val="000000"/>
      </a:dk1>
      <a:lt1>
        <a:srgbClr val="FFFFFF"/>
      </a:lt1>
      <a:dk2>
        <a:srgbClr val="0072C6"/>
      </a:dk2>
      <a:lt2>
        <a:srgbClr val="F2F2F2"/>
      </a:lt2>
      <a:accent1>
        <a:srgbClr val="00AEEF"/>
      </a:accent1>
      <a:accent2>
        <a:srgbClr val="8CC600"/>
      </a:accent2>
      <a:accent3>
        <a:srgbClr val="FF8A00"/>
      </a:accent3>
      <a:accent4>
        <a:srgbClr val="FF0097"/>
      </a:accent4>
      <a:accent5>
        <a:srgbClr val="0071BC"/>
      </a:accent5>
      <a:accent6>
        <a:srgbClr val="910091"/>
      </a:accent6>
      <a:hlink>
        <a:srgbClr val="3F3F3F"/>
      </a:hlink>
      <a:folHlink>
        <a:srgbClr val="3F3F3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Accent Color Transition Slides">
  <a:themeElements>
    <a:clrScheme name="Custom 1">
      <a:dk1>
        <a:srgbClr val="000000"/>
      </a:dk1>
      <a:lt1>
        <a:srgbClr val="FFFFFF"/>
      </a:lt1>
      <a:dk2>
        <a:srgbClr val="FF8F24"/>
      </a:dk2>
      <a:lt2>
        <a:srgbClr val="D2D2D2"/>
      </a:lt2>
      <a:accent1>
        <a:srgbClr val="FF8F24"/>
      </a:accent1>
      <a:accent2>
        <a:srgbClr val="355569"/>
      </a:accent2>
      <a:accent3>
        <a:srgbClr val="B3D5E5"/>
      </a:accent3>
      <a:accent4>
        <a:srgbClr val="000000"/>
      </a:accent4>
      <a:accent5>
        <a:srgbClr val="7F7F7F"/>
      </a:accent5>
      <a:accent6>
        <a:srgbClr val="376969"/>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F03C699D0AE46BF8A994F832D4EEA" ma:contentTypeVersion="2" ma:contentTypeDescription="Create a new document." ma:contentTypeScope="" ma:versionID="527ddeb96404a1f904371bb48b709cb3">
  <xsd:schema xmlns:xsd="http://www.w3.org/2001/XMLSchema" xmlns:xs="http://www.w3.org/2001/XMLSchema" xmlns:p="http://schemas.microsoft.com/office/2006/metadata/properties" xmlns:ns2="f72a6efb-05e9-4ff4-afb4-3b055481f987" targetNamespace="http://schemas.microsoft.com/office/2006/metadata/properties" ma:root="true" ma:fieldsID="a1f949c75c28ca9ae159e2ee54ccbe0d" ns2:_="">
    <xsd:import namespace="f72a6efb-05e9-4ff4-afb4-3b055481f98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a6efb-05e9-4ff4-afb4-3b055481f9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2a6efb-05e9-4ff4-afb4-3b055481f987">
      <UserInfo>
        <DisplayName>Xuezhai Ni</DisplayName>
        <AccountId>102</AccountId>
        <AccountType/>
      </UserInfo>
      <UserInfo>
        <DisplayName>Matthew Richardson</DisplayName>
        <AccountId>36</AccountId>
        <AccountType/>
      </UserInfo>
      <UserInfo>
        <DisplayName>John Fan</DisplayName>
        <AccountId>101</AccountId>
        <AccountType/>
      </UserInfo>
      <UserInfo>
        <DisplayName>Alex Acero</DisplayName>
        <AccountId>25</AccountId>
        <AccountType/>
      </UserInfo>
      <UserInfo>
        <DisplayName>FSC Service account</DisplayName>
        <AccountId>104</AccountId>
        <AccountType/>
      </UserInfo>
      <UserInfo>
        <DisplayName>Rob Cocorocchia</DisplayName>
        <AccountId>103</AccountId>
        <AccountType/>
      </UserInfo>
      <UserInfo>
        <DisplayName>Jason Cooke</DisplayName>
        <AccountId>99</AccountId>
        <AccountType/>
      </UserInfo>
      <UserInfo>
        <DisplayName>Becky May (Volt)</DisplayName>
        <AccountId>136</AccountId>
        <AccountType/>
      </UserInfo>
      <UserInfo>
        <DisplayName>Gary Bauer (Kelly Services Inc)</DisplayName>
        <AccountId>137</AccountId>
        <AccountType/>
      </UserInfo>
      <UserInfo>
        <DisplayName>Simon Cvencek (Intl Vendor)</DisplayName>
        <AccountId>138</AccountId>
        <AccountType/>
      </UserInfo>
      <UserInfo>
        <DisplayName>Benita Howe</DisplayName>
        <AccountId>139</AccountId>
        <AccountType/>
      </UserInfo>
      <UserInfo>
        <DisplayName>Al Hilwa</DisplayName>
        <AccountId>140</AccountId>
        <AccountType/>
      </UserInfo>
      <UserInfo>
        <DisplayName>Joseph Calev</DisplayName>
        <AccountId>141</AccountId>
        <AccountType/>
      </UserInfo>
      <UserInfo>
        <DisplayName>Stu Evens (S&amp;T Onsite)</DisplayName>
        <AccountId>132</AccountId>
        <AccountType/>
      </UserInfo>
      <UserInfo>
        <DisplayName>Joe Dion (Aditi)</DisplayName>
        <AccountId>106</AccountId>
        <AccountType/>
      </UserInfo>
      <UserInfo>
        <DisplayName>Jeff Hora</DisplayName>
        <AccountId>143</AccountId>
        <AccountType/>
      </UserInfo>
      <UserInfo>
        <DisplayName>Ahmad Abdulkader</DisplayName>
        <AccountId>35</AccountId>
        <AccountType/>
      </UserInfo>
      <UserInfo>
        <DisplayName>Helen Baric</DisplayName>
        <AccountId>110</AccountId>
        <AccountType/>
      </UserInfo>
      <UserInfo>
        <DisplayName>Brian Utter</DisplayName>
        <AccountId>181</AccountId>
        <AccountType/>
      </UserInfo>
      <UserInfo>
        <DisplayName>Alex Lynch</DisplayName>
        <AccountId>80</AccountId>
        <AccountType/>
      </UserInfo>
      <UserInfo>
        <DisplayName>Gokmen Gok</DisplayName>
        <AccountId>194</AccountId>
        <AccountType/>
      </UserInfo>
      <UserInfo>
        <DisplayName>Joanna Cheung (Staff Service)</DisplayName>
        <AccountId>195</AccountId>
        <AccountType/>
      </UserInfo>
      <UserInfo>
        <DisplayName>Krishnan Rengasamy</DisplayName>
        <AccountId>196</AccountId>
        <AccountType/>
      </UserInfo>
      <UserInfo>
        <DisplayName>Rob Moyer</DisplayName>
        <AccountId>109</AccountId>
        <AccountType/>
      </UserInfo>
      <UserInfo>
        <DisplayName>Jake Hofman</DisplayName>
        <AccountId>8661</AccountId>
        <AccountType/>
      </UserInfo>
      <UserInfo>
        <DisplayName>Everyone except external users</DisplayName>
        <AccountId>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5448C-5DF0-4C65-A78D-3CD66B929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a6efb-05e9-4ff4-afb4-3b055481f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documentManagement/types"/>
    <ds:schemaRef ds:uri="f72a6efb-05e9-4ff4-afb4-3b055481f98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Exec_Retreat-2012_TECHTALK_PPT_PeterLee</Template>
  <TotalTime>6061</TotalTime>
  <Words>878</Words>
  <Application>Microsoft Office PowerPoint</Application>
  <PresentationFormat>Custom</PresentationFormat>
  <Paragraphs>199</Paragraphs>
  <Slides>25</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Calibri</vt:lpstr>
      <vt:lpstr>Calibri Light</vt:lpstr>
      <vt:lpstr>Cambria Math</vt:lpstr>
      <vt:lpstr>Consolas</vt:lpstr>
      <vt:lpstr>Segoe UI</vt:lpstr>
      <vt:lpstr>Segoe UI Light</vt:lpstr>
      <vt:lpstr>Wingdings</vt:lpstr>
      <vt:lpstr>Exec_Retreat-2012_TECHTALK_PPT_PeterLee</vt:lpstr>
      <vt:lpstr>Accent Color Transition Slides</vt:lpstr>
      <vt:lpstr>Office Theme</vt:lpstr>
      <vt:lpstr>A Deployable Decision Service</vt:lpstr>
      <vt:lpstr>PowerPoint Presentation</vt:lpstr>
      <vt:lpstr>PowerPoint Presentation</vt:lpstr>
      <vt:lpstr>Infovore = Information based lifeform</vt:lpstr>
      <vt:lpstr>PowerPoint Presentation</vt:lpstr>
      <vt:lpstr>Pervasive applications</vt:lpstr>
      <vt:lpstr>PowerPoint Presentation</vt:lpstr>
      <vt:lpstr>The History of Contextual Bandits </vt:lpstr>
      <vt:lpstr>Exploration</vt:lpstr>
      <vt:lpstr>Exploration</vt:lpstr>
      <vt:lpstr>Exploration</vt:lpstr>
      <vt:lpstr>A Foundation: Multiworld Testing</vt:lpstr>
      <vt:lpstr>What do we know about MWT?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 Multiworld Testing</vt:lpstr>
      <vt:lpstr>PowerPoint Presentation</vt:lpstr>
      <vt:lpstr>MSN Results</vt:lpstr>
      <vt:lpstr>Keys to Success</vt:lpstr>
      <vt:lpstr>Deployable Decision Service</vt:lpstr>
    </vt:vector>
  </TitlesOfParts>
  <Manager>&lt;Content Manager Name Here&gt;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Serendipity</dc:title>
  <dc:subject>Consumer Channels and Central Marketing Group</dc:subject>
  <dc:creator>Peter</dc:creator>
  <cp:keywords>&lt;Any Related Keywords&gt;</cp:keywords>
  <dc:description>Template: Raquel Romano, Silver Fox Productions
Formatting: 
Event Date: 
Event Location: 
Audience Type:</dc:description>
  <cp:lastModifiedBy>John Langford</cp:lastModifiedBy>
  <cp:revision>342</cp:revision>
  <dcterms:created xsi:type="dcterms:W3CDTF">2012-03-12T05:09:10Z</dcterms:created>
  <dcterms:modified xsi:type="dcterms:W3CDTF">2017-02-01T19:27:51Z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0x01010091FF03C699D0AE46BF8A994F832D4EEA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y fmtid="{D5CDD505-2E9C-101B-9397-08002B2CF9AE}" pid="7" name="TaxKeyword">
    <vt:lpwstr/>
  </property>
  <property fmtid="{D5CDD505-2E9C-101B-9397-08002B2CF9AE}" pid="8" name="TaxCatchAll">
    <vt:lpwstr/>
  </property>
  <property fmtid="{D5CDD505-2E9C-101B-9397-08002B2CF9AE}" pid="9" name="TaxKeywordTaxHTField">
    <vt:lpwstr/>
  </property>
  <property fmtid="{D5CDD505-2E9C-101B-9397-08002B2CF9AE}" pid="10" name="DocVizMetadataToken">
    <vt:lpwstr>600x1063x1</vt:lpwstr>
  </property>
</Properties>
</file>