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4.jpeg"/><Relationship Id="rId4" Type="http://schemas.openxmlformats.org/officeDocument/2006/relationships/image" Target="../media/image3.jpe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5.jpe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ctrTitle"/>
          </p:nvPr>
        </p:nvSpPr>
        <p:spPr>
          <a:xfrm>
            <a:off x="1270000" y="1449685"/>
            <a:ext cx="10464800" cy="1966615"/>
          </a:xfrm>
          <a:prstGeom prst="rect">
            <a:avLst/>
          </a:prstGeom>
        </p:spPr>
        <p:txBody>
          <a:bodyPr/>
          <a:lstStyle>
            <a:lvl1pPr defTabSz="397256">
              <a:defRPr sz="4080">
                <a:solidFill>
                  <a:srgbClr val="0433FF"/>
                </a:solidFill>
              </a:defRPr>
            </a:lvl1pPr>
          </a:lstStyle>
          <a:p>
            <a:pPr/>
            <a:r>
              <a:t>Can Criminal Justice Risk Assessments Be Accurate, Transparent, and Fair At The Same Time?</a:t>
            </a:r>
          </a:p>
        </p:txBody>
      </p:sp>
      <p:sp>
        <p:nvSpPr>
          <p:cNvPr id="120" name="Shape 120"/>
          <p:cNvSpPr/>
          <p:nvPr>
            <p:ph type="subTitle" sz="quarter" idx="1"/>
          </p:nvPr>
        </p:nvSpPr>
        <p:spPr>
          <a:xfrm>
            <a:off x="4223246" y="3314700"/>
            <a:ext cx="4761508" cy="1808957"/>
          </a:xfrm>
          <a:prstGeom prst="rect">
            <a:avLst/>
          </a:prstGeom>
        </p:spPr>
        <p:txBody>
          <a:bodyPr/>
          <a:lstStyle/>
          <a:p>
            <a:pPr defTabSz="508254">
              <a:defRPr sz="2784"/>
            </a:pPr>
            <a:r>
              <a:t>Richard Berk</a:t>
            </a:r>
          </a:p>
          <a:p>
            <a:pPr defTabSz="508254">
              <a:defRPr sz="2784"/>
            </a:pPr>
            <a:r>
              <a:t>Department of Statistics</a:t>
            </a:r>
          </a:p>
          <a:p>
            <a:pPr defTabSz="508254">
              <a:defRPr sz="2784"/>
            </a:pPr>
            <a:r>
              <a:t>Department of Criminology</a:t>
            </a:r>
          </a:p>
          <a:p>
            <a:pPr defTabSz="508254">
              <a:defRPr sz="2784"/>
            </a:pPr>
            <a:r>
              <a:t>University of Pennsylvania</a:t>
            </a:r>
          </a:p>
        </p:txBody>
      </p:sp>
      <p:sp>
        <p:nvSpPr>
          <p:cNvPr id="121" name="Shape 121"/>
          <p:cNvSpPr/>
          <p:nvPr/>
        </p:nvSpPr>
        <p:spPr>
          <a:xfrm>
            <a:off x="4525263" y="5772149"/>
            <a:ext cx="3954273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000"/>
            </a:pPr>
            <a:r>
              <a:t>with Michael Kearns, Aaron Roth </a:t>
            </a:r>
          </a:p>
          <a:p>
            <a:pPr>
              <a:defRPr sz="2000"/>
            </a:pPr>
            <a:r>
              <a:t>Cary Coglianese and others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/>
          <p:nvPr/>
        </p:nvSpPr>
        <p:spPr>
          <a:xfrm>
            <a:off x="2587497" y="774699"/>
            <a:ext cx="7398005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>
                <a:solidFill>
                  <a:srgbClr val="0433FF"/>
                </a:solidFill>
              </a:defRPr>
            </a:lvl1pPr>
          </a:lstStyle>
          <a:p>
            <a:pPr/>
            <a:r>
              <a:t>Fairness In The Predictors Used</a:t>
            </a:r>
          </a:p>
        </p:txBody>
      </p:sp>
      <p:pic>
        <p:nvPicPr>
          <p:cNvPr id="218" name="images-4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87862" y="2526760"/>
            <a:ext cx="4010100" cy="4482990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Shape 219"/>
          <p:cNvSpPr/>
          <p:nvPr/>
        </p:nvSpPr>
        <p:spPr>
          <a:xfrm>
            <a:off x="2105950" y="2400346"/>
            <a:ext cx="1936540" cy="53396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20" name="Shape 220"/>
          <p:cNvSpPr/>
          <p:nvPr/>
        </p:nvSpPr>
        <p:spPr>
          <a:xfrm>
            <a:off x="1097473" y="2044160"/>
            <a:ext cx="855663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/>
            <a:r>
              <a:t>Race</a:t>
            </a:r>
          </a:p>
        </p:txBody>
      </p:sp>
      <p:sp>
        <p:nvSpPr>
          <p:cNvPr id="221" name="Shape 221"/>
          <p:cNvSpPr/>
          <p:nvPr/>
        </p:nvSpPr>
        <p:spPr>
          <a:xfrm>
            <a:off x="929991" y="5088715"/>
            <a:ext cx="119062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/>
            <a:r>
              <a:t>Gender</a:t>
            </a:r>
          </a:p>
        </p:txBody>
      </p:sp>
      <p:sp>
        <p:nvSpPr>
          <p:cNvPr id="222" name="Shape 222"/>
          <p:cNvSpPr/>
          <p:nvPr/>
        </p:nvSpPr>
        <p:spPr>
          <a:xfrm>
            <a:off x="1177006" y="3635105"/>
            <a:ext cx="69659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/>
            <a:r>
              <a:t>Age</a:t>
            </a:r>
          </a:p>
        </p:txBody>
      </p:sp>
      <p:sp>
        <p:nvSpPr>
          <p:cNvPr id="223" name="Shape 223"/>
          <p:cNvSpPr/>
          <p:nvPr/>
        </p:nvSpPr>
        <p:spPr>
          <a:xfrm>
            <a:off x="580106" y="4361910"/>
            <a:ext cx="189039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/>
            <a:r>
              <a:t>Prior Record</a:t>
            </a:r>
          </a:p>
        </p:txBody>
      </p:sp>
      <p:sp>
        <p:nvSpPr>
          <p:cNvPr id="224" name="Shape 224"/>
          <p:cNvSpPr/>
          <p:nvPr/>
        </p:nvSpPr>
        <p:spPr>
          <a:xfrm>
            <a:off x="253558" y="5884187"/>
            <a:ext cx="2543493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/>
            <a:r>
              <a:t>Current Changes</a:t>
            </a:r>
          </a:p>
        </p:txBody>
      </p:sp>
      <p:sp>
        <p:nvSpPr>
          <p:cNvPr id="225" name="Shape 225"/>
          <p:cNvSpPr/>
          <p:nvPr/>
        </p:nvSpPr>
        <p:spPr>
          <a:xfrm flipH="1" rot="16200000">
            <a:off x="634018" y="8275256"/>
            <a:ext cx="1299973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6000"/>
            </a:lvl1pPr>
          </a:lstStyle>
          <a:p>
            <a:pPr/>
            <a:r>
              <a:t>…..</a:t>
            </a:r>
          </a:p>
        </p:txBody>
      </p:sp>
      <p:sp>
        <p:nvSpPr>
          <p:cNvPr id="226" name="Shape 226"/>
          <p:cNvSpPr/>
          <p:nvPr/>
        </p:nvSpPr>
        <p:spPr>
          <a:xfrm>
            <a:off x="806643" y="2908300"/>
            <a:ext cx="1437323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2600"/>
                </a:solidFill>
              </a:defRPr>
            </a:lvl1pPr>
          </a:lstStyle>
          <a:p>
            <a:pPr/>
            <a:r>
              <a:t>Zip Code</a:t>
            </a:r>
          </a:p>
        </p:txBody>
      </p:sp>
      <p:sp>
        <p:nvSpPr>
          <p:cNvPr id="227" name="Shape 227"/>
          <p:cNvSpPr/>
          <p:nvPr/>
        </p:nvSpPr>
        <p:spPr>
          <a:xfrm>
            <a:off x="299277" y="6679660"/>
            <a:ext cx="2655254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/>
            <a:r>
              <a:t>Recency of Crime</a:t>
            </a:r>
          </a:p>
        </p:txBody>
      </p:sp>
      <p:sp>
        <p:nvSpPr>
          <p:cNvPr id="228" name="Shape 228"/>
          <p:cNvSpPr/>
          <p:nvPr/>
        </p:nvSpPr>
        <p:spPr>
          <a:xfrm>
            <a:off x="293404" y="7401677"/>
            <a:ext cx="266700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/>
            <a:r>
              <a:t>Age at First Arrest</a:t>
            </a:r>
          </a:p>
        </p:txBody>
      </p:sp>
      <p:sp>
        <p:nvSpPr>
          <p:cNvPr id="229" name="Shape 229"/>
          <p:cNvSpPr/>
          <p:nvPr/>
        </p:nvSpPr>
        <p:spPr>
          <a:xfrm>
            <a:off x="2292616" y="3210016"/>
            <a:ext cx="1797607" cy="424376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30" name="Shape 230"/>
          <p:cNvSpPr/>
          <p:nvPr/>
        </p:nvSpPr>
        <p:spPr>
          <a:xfrm>
            <a:off x="1883539" y="3976555"/>
            <a:ext cx="2088228" cy="213583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31" name="Shape 231"/>
          <p:cNvSpPr/>
          <p:nvPr/>
        </p:nvSpPr>
        <p:spPr>
          <a:xfrm>
            <a:off x="2516362" y="4641457"/>
            <a:ext cx="1456626" cy="16061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32" name="Shape 232"/>
          <p:cNvSpPr/>
          <p:nvPr/>
        </p:nvSpPr>
        <p:spPr>
          <a:xfrm>
            <a:off x="2172076" y="5302591"/>
            <a:ext cx="180091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33" name="Shape 233"/>
          <p:cNvSpPr/>
          <p:nvPr/>
        </p:nvSpPr>
        <p:spPr>
          <a:xfrm flipV="1">
            <a:off x="2805676" y="5920698"/>
            <a:ext cx="1167312" cy="249963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34" name="Shape 234"/>
          <p:cNvSpPr/>
          <p:nvPr/>
        </p:nvSpPr>
        <p:spPr>
          <a:xfrm flipV="1">
            <a:off x="3034276" y="6473310"/>
            <a:ext cx="1011369" cy="45849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35" name="Shape 235"/>
          <p:cNvSpPr/>
          <p:nvPr/>
        </p:nvSpPr>
        <p:spPr>
          <a:xfrm flipV="1">
            <a:off x="3047116" y="6939476"/>
            <a:ext cx="1166608" cy="700347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36" name="Shape 236"/>
          <p:cNvSpPr/>
          <p:nvPr/>
        </p:nvSpPr>
        <p:spPr>
          <a:xfrm>
            <a:off x="10315322" y="4164043"/>
            <a:ext cx="113065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RISK</a:t>
            </a:r>
          </a:p>
        </p:txBody>
      </p:sp>
      <p:sp>
        <p:nvSpPr>
          <p:cNvPr id="237" name="Shape 237"/>
          <p:cNvSpPr/>
          <p:nvPr/>
        </p:nvSpPr>
        <p:spPr>
          <a:xfrm>
            <a:off x="8750927" y="4487893"/>
            <a:ext cx="1437324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38" name="Shape 238"/>
          <p:cNvSpPr/>
          <p:nvPr/>
        </p:nvSpPr>
        <p:spPr>
          <a:xfrm>
            <a:off x="3536097" y="8047942"/>
            <a:ext cx="571363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/>
            <a:r>
              <a:t>Accuracy/Fairness Tradeoff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/>
          <p:nvPr/>
        </p:nvSpPr>
        <p:spPr>
          <a:xfrm>
            <a:off x="5651500" y="3937000"/>
            <a:ext cx="3887590" cy="3890070"/>
          </a:xfrm>
          <a:prstGeom prst="ellips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41" name="Shape 241"/>
          <p:cNvSpPr/>
          <p:nvPr/>
        </p:nvSpPr>
        <p:spPr>
          <a:xfrm>
            <a:off x="3784600" y="2931765"/>
            <a:ext cx="3887590" cy="3890070"/>
          </a:xfrm>
          <a:prstGeom prst="ellips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42" name="Shape 242"/>
          <p:cNvSpPr/>
          <p:nvPr/>
        </p:nvSpPr>
        <p:spPr>
          <a:xfrm>
            <a:off x="5994400" y="1814165"/>
            <a:ext cx="3887590" cy="3890070"/>
          </a:xfrm>
          <a:prstGeom prst="ellips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43" name="Shape 243"/>
          <p:cNvSpPr/>
          <p:nvPr/>
        </p:nvSpPr>
        <p:spPr>
          <a:xfrm>
            <a:off x="4158873" y="4331164"/>
            <a:ext cx="132542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/>
            <a:r>
              <a:t>Arrest</a:t>
            </a:r>
          </a:p>
        </p:txBody>
      </p:sp>
      <p:sp>
        <p:nvSpPr>
          <p:cNvPr id="244" name="Shape 244"/>
          <p:cNvSpPr/>
          <p:nvPr/>
        </p:nvSpPr>
        <p:spPr>
          <a:xfrm>
            <a:off x="7402279" y="2019300"/>
            <a:ext cx="1605231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0433FF"/>
                </a:solidFill>
              </a:defRPr>
            </a:pPr>
            <a:r>
              <a:t>Prior 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Record</a:t>
            </a:r>
          </a:p>
        </p:txBody>
      </p:sp>
      <p:sp>
        <p:nvSpPr>
          <p:cNvPr id="245" name="Shape 245"/>
          <p:cNvSpPr/>
          <p:nvPr/>
        </p:nvSpPr>
        <p:spPr>
          <a:xfrm>
            <a:off x="7613963" y="5975350"/>
            <a:ext cx="118186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/>
            <a:r>
              <a:t>Race</a:t>
            </a:r>
          </a:p>
        </p:txBody>
      </p:sp>
      <p:sp>
        <p:nvSpPr>
          <p:cNvPr id="246" name="Shape 246"/>
          <p:cNvSpPr/>
          <p:nvPr/>
        </p:nvSpPr>
        <p:spPr>
          <a:xfrm>
            <a:off x="3223272" y="603249"/>
            <a:ext cx="8029449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>
                <a:solidFill>
                  <a:srgbClr val="0433FF"/>
                </a:solidFill>
              </a:defRPr>
            </a:lvl1pPr>
          </a:lstStyle>
          <a:p>
            <a:pPr/>
            <a:r>
              <a:t>Some Accuracy Fairness Tradeoffs</a:t>
            </a:r>
          </a:p>
        </p:txBody>
      </p:sp>
      <p:sp>
        <p:nvSpPr>
          <p:cNvPr id="247" name="Shape 247"/>
          <p:cNvSpPr/>
          <p:nvPr/>
        </p:nvSpPr>
        <p:spPr>
          <a:xfrm flipH="1" flipV="1">
            <a:off x="6011709" y="4778916"/>
            <a:ext cx="1234219" cy="1208819"/>
          </a:xfrm>
          <a:prstGeom prst="line">
            <a:avLst/>
          </a:prstGeom>
          <a:ln w="50800">
            <a:solidFill>
              <a:srgbClr val="00F9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48" name="Shape 248"/>
          <p:cNvSpPr/>
          <p:nvPr/>
        </p:nvSpPr>
        <p:spPr>
          <a:xfrm flipH="1" flipV="1">
            <a:off x="5675485" y="5454036"/>
            <a:ext cx="1054881" cy="1054881"/>
          </a:xfrm>
          <a:prstGeom prst="line">
            <a:avLst/>
          </a:prstGeom>
          <a:ln w="50800">
            <a:solidFill>
              <a:srgbClr val="00F9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49" name="Shape 249"/>
          <p:cNvSpPr/>
          <p:nvPr/>
        </p:nvSpPr>
        <p:spPr>
          <a:xfrm flipH="1" flipV="1">
            <a:off x="5780251" y="5056351"/>
            <a:ext cx="1241098" cy="1241098"/>
          </a:xfrm>
          <a:prstGeom prst="line">
            <a:avLst/>
          </a:prstGeom>
          <a:ln w="50800">
            <a:solidFill>
              <a:srgbClr val="00F9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50" name="Shape 250"/>
          <p:cNvSpPr/>
          <p:nvPr/>
        </p:nvSpPr>
        <p:spPr>
          <a:xfrm flipH="1" flipV="1">
            <a:off x="5672452" y="5937565"/>
            <a:ext cx="723270" cy="723270"/>
          </a:xfrm>
          <a:prstGeom prst="line">
            <a:avLst/>
          </a:prstGeom>
          <a:ln w="50800">
            <a:solidFill>
              <a:srgbClr val="00F9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51" name="Shape 251"/>
          <p:cNvSpPr/>
          <p:nvPr/>
        </p:nvSpPr>
        <p:spPr>
          <a:xfrm flipH="1">
            <a:off x="6253664" y="4655014"/>
            <a:ext cx="1431926" cy="1"/>
          </a:xfrm>
          <a:prstGeom prst="line">
            <a:avLst/>
          </a:prstGeom>
          <a:ln w="508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52" name="Shape 252"/>
          <p:cNvSpPr/>
          <p:nvPr/>
        </p:nvSpPr>
        <p:spPr>
          <a:xfrm flipH="1">
            <a:off x="6345044" y="4916834"/>
            <a:ext cx="1325424" cy="1"/>
          </a:xfrm>
          <a:prstGeom prst="line">
            <a:avLst/>
          </a:prstGeom>
          <a:ln w="508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53" name="Shape 253"/>
          <p:cNvSpPr/>
          <p:nvPr/>
        </p:nvSpPr>
        <p:spPr>
          <a:xfrm flipH="1">
            <a:off x="6575286" y="5178655"/>
            <a:ext cx="1115954" cy="1"/>
          </a:xfrm>
          <a:prstGeom prst="line">
            <a:avLst/>
          </a:prstGeom>
          <a:ln w="508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54" name="Shape 254"/>
          <p:cNvSpPr/>
          <p:nvPr/>
        </p:nvSpPr>
        <p:spPr>
          <a:xfrm flipH="1">
            <a:off x="6932583" y="5440475"/>
            <a:ext cx="610829" cy="1"/>
          </a:xfrm>
          <a:prstGeom prst="line">
            <a:avLst/>
          </a:prstGeom>
          <a:ln w="508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55" name="Shape 255"/>
          <p:cNvSpPr/>
          <p:nvPr/>
        </p:nvSpPr>
        <p:spPr>
          <a:xfrm flipH="1">
            <a:off x="6345044" y="4393193"/>
            <a:ext cx="1325424" cy="1"/>
          </a:xfrm>
          <a:prstGeom prst="line">
            <a:avLst/>
          </a:prstGeom>
          <a:ln w="508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56" name="Shape 256"/>
          <p:cNvSpPr/>
          <p:nvPr/>
        </p:nvSpPr>
        <p:spPr>
          <a:xfrm flipH="1">
            <a:off x="6575286" y="4189527"/>
            <a:ext cx="967016" cy="1"/>
          </a:xfrm>
          <a:prstGeom prst="line">
            <a:avLst/>
          </a:prstGeom>
          <a:ln w="508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57" name="Shape 257"/>
          <p:cNvSpPr/>
          <p:nvPr/>
        </p:nvSpPr>
        <p:spPr>
          <a:xfrm flipH="1" flipV="1">
            <a:off x="5672452" y="6321406"/>
            <a:ext cx="460963" cy="460963"/>
          </a:xfrm>
          <a:prstGeom prst="line">
            <a:avLst/>
          </a:prstGeom>
          <a:ln w="50800">
            <a:solidFill>
              <a:srgbClr val="00F9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58" name="Shape 258"/>
          <p:cNvSpPr/>
          <p:nvPr/>
        </p:nvSpPr>
        <p:spPr>
          <a:xfrm>
            <a:off x="3727797" y="7237660"/>
            <a:ext cx="175577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/>
            <a:r>
              <a:t>Race Alone</a:t>
            </a:r>
          </a:p>
        </p:txBody>
      </p:sp>
      <p:sp>
        <p:nvSpPr>
          <p:cNvPr id="259" name="Shape 259"/>
          <p:cNvSpPr/>
          <p:nvPr/>
        </p:nvSpPr>
        <p:spPr>
          <a:xfrm flipV="1">
            <a:off x="5403577" y="5880831"/>
            <a:ext cx="1008675" cy="1334236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60" name="Shape 260"/>
          <p:cNvSpPr/>
          <p:nvPr/>
        </p:nvSpPr>
        <p:spPr>
          <a:xfrm>
            <a:off x="9961433" y="4444999"/>
            <a:ext cx="2496504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500"/>
            </a:pPr>
            <a:r>
              <a:t>Race  and Prior </a:t>
            </a:r>
          </a:p>
          <a:p>
            <a:pPr>
              <a:defRPr sz="2500"/>
            </a:pPr>
            <a:r>
              <a:t>Record Together</a:t>
            </a:r>
          </a:p>
        </p:txBody>
      </p:sp>
      <p:sp>
        <p:nvSpPr>
          <p:cNvPr id="261" name="Shape 261"/>
          <p:cNvSpPr/>
          <p:nvPr/>
        </p:nvSpPr>
        <p:spPr>
          <a:xfrm flipH="1" flipV="1">
            <a:off x="7143080" y="4751942"/>
            <a:ext cx="2747319" cy="152214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62" name="Shape 262"/>
          <p:cNvSpPr/>
          <p:nvPr/>
        </p:nvSpPr>
        <p:spPr>
          <a:xfrm>
            <a:off x="9707016" y="6401556"/>
            <a:ext cx="143192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/>
            <a:r>
              <a:t>Irrelevant</a:t>
            </a:r>
          </a:p>
        </p:txBody>
      </p:sp>
      <p:sp>
        <p:nvSpPr>
          <p:cNvPr id="263" name="Shape 263"/>
          <p:cNvSpPr/>
          <p:nvPr/>
        </p:nvSpPr>
        <p:spPr>
          <a:xfrm flipH="1" flipV="1">
            <a:off x="8267472" y="5166072"/>
            <a:ext cx="1422946" cy="1422946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64" name="Shape 264"/>
          <p:cNvSpPr/>
          <p:nvPr/>
        </p:nvSpPr>
        <p:spPr>
          <a:xfrm flipV="1">
            <a:off x="5993817" y="3437348"/>
            <a:ext cx="1017165" cy="743200"/>
          </a:xfrm>
          <a:prstGeom prst="line">
            <a:avLst/>
          </a:prstGeom>
          <a:ln w="50800">
            <a:solidFill>
              <a:srgbClr val="FF40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65" name="Shape 265"/>
          <p:cNvSpPr/>
          <p:nvPr/>
        </p:nvSpPr>
        <p:spPr>
          <a:xfrm flipV="1">
            <a:off x="5993818" y="3029251"/>
            <a:ext cx="418215" cy="294339"/>
          </a:xfrm>
          <a:prstGeom prst="line">
            <a:avLst/>
          </a:prstGeom>
          <a:ln w="50800">
            <a:solidFill>
              <a:srgbClr val="FF40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66" name="Shape 266"/>
          <p:cNvSpPr/>
          <p:nvPr/>
        </p:nvSpPr>
        <p:spPr>
          <a:xfrm flipV="1">
            <a:off x="5983059" y="3313871"/>
            <a:ext cx="835483" cy="606313"/>
          </a:xfrm>
          <a:prstGeom prst="line">
            <a:avLst/>
          </a:prstGeom>
          <a:ln w="50800">
            <a:solidFill>
              <a:srgbClr val="FF40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67" name="Shape 267"/>
          <p:cNvSpPr/>
          <p:nvPr/>
        </p:nvSpPr>
        <p:spPr>
          <a:xfrm flipV="1">
            <a:off x="6019218" y="3146756"/>
            <a:ext cx="584585" cy="464514"/>
          </a:xfrm>
          <a:prstGeom prst="line">
            <a:avLst/>
          </a:prstGeom>
          <a:ln w="50800">
            <a:solidFill>
              <a:srgbClr val="FF40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68" name="Shape 268"/>
          <p:cNvSpPr/>
          <p:nvPr/>
        </p:nvSpPr>
        <p:spPr>
          <a:xfrm flipV="1">
            <a:off x="6052684" y="3605598"/>
            <a:ext cx="1152268" cy="822312"/>
          </a:xfrm>
          <a:prstGeom prst="line">
            <a:avLst/>
          </a:prstGeom>
          <a:ln w="50800">
            <a:solidFill>
              <a:srgbClr val="FF40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69" name="Shape 269"/>
          <p:cNvSpPr/>
          <p:nvPr/>
        </p:nvSpPr>
        <p:spPr>
          <a:xfrm>
            <a:off x="2300763" y="2101850"/>
            <a:ext cx="2878774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/>
            <a:r>
              <a:t>Prior Record  Alone</a:t>
            </a:r>
          </a:p>
        </p:txBody>
      </p:sp>
      <p:sp>
        <p:nvSpPr>
          <p:cNvPr id="270" name="Shape 270"/>
          <p:cNvSpPr/>
          <p:nvPr/>
        </p:nvSpPr>
        <p:spPr>
          <a:xfrm>
            <a:off x="5282812" y="2683668"/>
            <a:ext cx="1248202" cy="99540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2" name="Table 272"/>
          <p:cNvGraphicFramePr/>
          <p:nvPr/>
        </p:nvGraphicFramePr>
        <p:xfrm>
          <a:off x="1258937" y="3093045"/>
          <a:ext cx="10956826" cy="446286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{C7B018BB-80A7-4F77-B60F-C8B233D01FF8}</a:tableStyleId>
              </a:tblPr>
              <a:tblGrid>
                <a:gridCol w="2233201"/>
                <a:gridCol w="2233201"/>
                <a:gridCol w="2233201"/>
                <a:gridCol w="2011318"/>
                <a:gridCol w="2233201"/>
              </a:tblGrid>
              <a:tr h="1689100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lnT w="12700">
                      <a:solidFill>
                        <a:srgbClr val="606060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Base
Rate
No Violence</a:t>
                      </a:r>
                    </a:p>
                  </a:txBody>
                  <a:tcPr marL="50800" marR="50800" marT="50800" marB="50800" anchor="ctr" anchorCtr="0" horzOverflow="overflow">
                    <a:lnT w="12700">
                      <a:solidFill>
                        <a:srgbClr val="606060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Positive Predictive 
Value</a:t>
                      </a:r>
                    </a:p>
                  </a:txBody>
                  <a:tcPr marL="50800" marR="50800" marT="50800" marB="50800" anchor="ctr" anchorCtr="0" horzOverflow="overflow">
                    <a:lnT w="12700">
                      <a:solidFill>
                        <a:srgbClr val="606060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False 
Negative Rate</a:t>
                      </a:r>
                    </a:p>
                  </a:txBody>
                  <a:tcPr marL="50800" marR="50800" marT="50800" marB="50800" anchor="ctr" anchorCtr="0" horzOverflow="overflow">
                    <a:lnT w="12700">
                      <a:solidFill>
                        <a:srgbClr val="606060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False 
Positive 
Rate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lnT w="12700">
                      <a:solidFill>
                        <a:srgbClr val="606060"/>
                      </a:solidFill>
                      <a:miter lim="400000"/>
                    </a:lnT>
                  </a:tcPr>
                </a:tc>
              </a:tr>
              <a:tr h="1380529"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Blacks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0.89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0.93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0.49
(incorrect
nonviolence)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0.24
(incorrect
violence)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1380529"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Whites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lnB w="12700">
                      <a:solidFill>
                        <a:srgbClr val="60606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0.94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60606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0.94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60606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0.93
(incorrect
nonviolence)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60606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0.02
(incorrect 
violence)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lnB w="12700">
                      <a:solidFill>
                        <a:srgbClr val="60606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273" name="Shape 273"/>
          <p:cNvSpPr/>
          <p:nvPr/>
        </p:nvSpPr>
        <p:spPr>
          <a:xfrm>
            <a:off x="2186203" y="209549"/>
            <a:ext cx="8632394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0433FF"/>
                </a:solidFill>
              </a:defRPr>
            </a:pPr>
            <a:r>
              <a:t>Fairness Tradeoffs For Black (N=13,396) 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and White (N =6604)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Offenders at Arraignment</a:t>
            </a:r>
          </a:p>
        </p:txBody>
      </p:sp>
      <p:sp>
        <p:nvSpPr>
          <p:cNvPr id="274" name="Shape 274"/>
          <p:cNvSpPr/>
          <p:nvPr/>
        </p:nvSpPr>
        <p:spPr>
          <a:xfrm>
            <a:off x="3302914" y="8013700"/>
            <a:ext cx="6856172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FF2600"/>
                </a:solidFill>
              </a:defRPr>
            </a:pPr>
            <a:r>
              <a:t>Forecasting Errors Make Blacks </a:t>
            </a:r>
          </a:p>
          <a:p>
            <a:pPr>
              <a:defRPr>
                <a:solidFill>
                  <a:srgbClr val="FF2600"/>
                </a:solidFill>
              </a:defRPr>
            </a:pPr>
            <a:r>
              <a:t>Look More Dangerous</a:t>
            </a:r>
          </a:p>
        </p:txBody>
      </p:sp>
      <p:sp>
        <p:nvSpPr>
          <p:cNvPr id="275" name="Shape 275"/>
          <p:cNvSpPr/>
          <p:nvPr/>
        </p:nvSpPr>
        <p:spPr>
          <a:xfrm>
            <a:off x="3923030" y="2216150"/>
            <a:ext cx="5158741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/>
            <a:r>
              <a:t>Berk, Hoda, Jabbari, Kearns and Roth, 2017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/>
          <p:nvPr>
            <p:ph type="ctrTitle"/>
          </p:nvPr>
        </p:nvSpPr>
        <p:spPr>
          <a:xfrm>
            <a:off x="3136900" y="203200"/>
            <a:ext cx="7221191" cy="3302000"/>
          </a:xfrm>
          <a:prstGeom prst="rect">
            <a:avLst/>
          </a:prstGeom>
        </p:spPr>
        <p:txBody>
          <a:bodyPr/>
          <a:lstStyle>
            <a:lvl1pPr>
              <a:defRPr sz="5000">
                <a:solidFill>
                  <a:srgbClr val="0433FF"/>
                </a:solidFill>
              </a:defRPr>
            </a:lvl1pPr>
          </a:lstStyle>
          <a:p>
            <a:pPr/>
            <a:r>
              <a:t>But do we “level up” or “level down”?</a:t>
            </a:r>
          </a:p>
        </p:txBody>
      </p:sp>
      <p:sp>
        <p:nvSpPr>
          <p:cNvPr id="278" name="Shape 278"/>
          <p:cNvSpPr/>
          <p:nvPr>
            <p:ph type="subTitle" sz="quarter" idx="1"/>
          </p:nvPr>
        </p:nvSpPr>
        <p:spPr>
          <a:xfrm>
            <a:off x="2605037" y="4310360"/>
            <a:ext cx="9521082" cy="2580680"/>
          </a:xfrm>
          <a:prstGeom prst="rect">
            <a:avLst/>
          </a:prstGeom>
        </p:spPr>
        <p:txBody>
          <a:bodyPr/>
          <a:lstStyle/>
          <a:p>
            <a:pPr algn="l" defTabSz="239522">
              <a:defRPr sz="2460"/>
            </a:pPr>
            <a:r>
              <a:t>Example: </a:t>
            </a:r>
          </a:p>
          <a:p>
            <a:pPr algn="l" defTabSz="239522">
              <a:defRPr sz="2460"/>
            </a:pPr>
          </a:p>
          <a:p>
            <a:pPr algn="l" defTabSz="239522">
              <a:defRPr sz="2460"/>
            </a:pPr>
            <a:r>
              <a:t>1. Longer sentences to whites so that are treated like blacks?</a:t>
            </a:r>
          </a:p>
          <a:p>
            <a:pPr algn="l" defTabSz="239522">
              <a:defRPr sz="2460"/>
            </a:pPr>
            <a:r>
              <a:t>2. Shorter sentences to blacks so that they are treated like whites?</a:t>
            </a:r>
          </a:p>
          <a:p>
            <a:pPr algn="l" defTabSz="239522">
              <a:defRPr sz="2460"/>
            </a:pPr>
            <a:r>
              <a:t>3. Split the difference?</a:t>
            </a:r>
          </a:p>
          <a:p>
            <a:pPr algn="l" defTabSz="239522">
              <a:defRPr sz="1640"/>
            </a:pPr>
          </a:p>
        </p:txBody>
      </p:sp>
      <p:sp>
        <p:nvSpPr>
          <p:cNvPr id="279" name="Shape 279"/>
          <p:cNvSpPr/>
          <p:nvPr/>
        </p:nvSpPr>
        <p:spPr>
          <a:xfrm>
            <a:off x="3060268" y="7531100"/>
            <a:ext cx="1994764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Whites: </a:t>
            </a:r>
          </a:p>
          <a:p>
            <a:pPr/>
            <a:r>
              <a:t>6.5 years</a:t>
            </a:r>
          </a:p>
        </p:txBody>
      </p:sp>
      <p:sp>
        <p:nvSpPr>
          <p:cNvPr id="280" name="Shape 280"/>
          <p:cNvSpPr/>
          <p:nvPr/>
        </p:nvSpPr>
        <p:spPr>
          <a:xfrm>
            <a:off x="7797368" y="7531100"/>
            <a:ext cx="1994764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Blacks:</a:t>
            </a:r>
          </a:p>
          <a:p>
            <a:pPr/>
            <a:r>
              <a:t>7.8 years</a:t>
            </a:r>
          </a:p>
        </p:txBody>
      </p:sp>
      <p:sp>
        <p:nvSpPr>
          <p:cNvPr id="281" name="Shape 281"/>
          <p:cNvSpPr/>
          <p:nvPr/>
        </p:nvSpPr>
        <p:spPr>
          <a:xfrm>
            <a:off x="5429250" y="8128000"/>
            <a:ext cx="2146300" cy="0"/>
          </a:xfrm>
          <a:prstGeom prst="line">
            <a:avLst/>
          </a:prstGeom>
          <a:ln w="76200">
            <a:solidFill>
              <a:srgbClr val="FF26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82" name="Shape 282"/>
          <p:cNvSpPr/>
          <p:nvPr/>
        </p:nvSpPr>
        <p:spPr>
          <a:xfrm>
            <a:off x="6330949" y="7385050"/>
            <a:ext cx="3429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4" name="9361003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47640" y="381198"/>
            <a:ext cx="6350001" cy="8648701"/>
          </a:xfrm>
          <a:prstGeom prst="rect">
            <a:avLst/>
          </a:prstGeom>
          <a:ln w="12700">
            <a:miter lim="400000"/>
          </a:ln>
        </p:spPr>
      </p:pic>
      <p:sp>
        <p:nvSpPr>
          <p:cNvPr id="285" name="Shape 285"/>
          <p:cNvSpPr/>
          <p:nvPr/>
        </p:nvSpPr>
        <p:spPr>
          <a:xfrm>
            <a:off x="3006898" y="8576915"/>
            <a:ext cx="6440786" cy="41468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86" name="Shape 286"/>
          <p:cNvSpPr/>
          <p:nvPr/>
        </p:nvSpPr>
        <p:spPr>
          <a:xfrm>
            <a:off x="5029200" y="7849344"/>
            <a:ext cx="2186881" cy="65965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/>
          <p:nvPr/>
        </p:nvSpPr>
        <p:spPr>
          <a:xfrm>
            <a:off x="4008698" y="1244591"/>
            <a:ext cx="4987404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>
                <a:solidFill>
                  <a:srgbClr val="0433FF"/>
                </a:solidFill>
              </a:defRPr>
            </a:lvl1pPr>
          </a:lstStyle>
          <a:p>
            <a:pPr/>
            <a:r>
              <a:t>Conclusion</a:t>
            </a:r>
          </a:p>
        </p:txBody>
      </p:sp>
      <p:sp>
        <p:nvSpPr>
          <p:cNvPr id="289" name="Shape 289"/>
          <p:cNvSpPr/>
          <p:nvPr/>
        </p:nvSpPr>
        <p:spPr>
          <a:xfrm>
            <a:off x="4253045" y="3441703"/>
            <a:ext cx="4976597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100">
                <a:solidFill>
                  <a:srgbClr val="FF2600"/>
                </a:solidFill>
              </a:defRPr>
            </a:lvl1pPr>
          </a:lstStyle>
          <a:p>
            <a:pPr/>
            <a:r>
              <a:t>You Can’t Have It All.</a:t>
            </a:r>
          </a:p>
        </p:txBody>
      </p:sp>
      <p:pic>
        <p:nvPicPr>
          <p:cNvPr id="290" name="images-2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52912" y="4566146"/>
            <a:ext cx="4776863" cy="348729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type="ctrTitle"/>
          </p:nvPr>
        </p:nvSpPr>
        <p:spPr>
          <a:xfrm>
            <a:off x="2522413" y="3079750"/>
            <a:ext cx="7105998" cy="1199406"/>
          </a:xfrm>
          <a:prstGeom prst="rect">
            <a:avLst/>
          </a:prstGeom>
        </p:spPr>
        <p:txBody>
          <a:bodyPr/>
          <a:lstStyle>
            <a:lvl1pPr>
              <a:defRPr sz="6000">
                <a:solidFill>
                  <a:srgbClr val="0433FF"/>
                </a:solidFill>
              </a:defRPr>
            </a:lvl1pPr>
          </a:lstStyle>
          <a:p>
            <a:pPr/>
            <a:r>
              <a:t>Compared to What?</a:t>
            </a:r>
          </a:p>
        </p:txBody>
      </p:sp>
      <p:sp>
        <p:nvSpPr>
          <p:cNvPr id="124" name="Shape 124"/>
          <p:cNvSpPr/>
          <p:nvPr/>
        </p:nvSpPr>
        <p:spPr>
          <a:xfrm>
            <a:off x="2522413" y="8375650"/>
            <a:ext cx="7105998" cy="11994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>
            <a:lvl1pPr>
              <a:defRPr sz="6000">
                <a:solidFill>
                  <a:srgbClr val="0433FF"/>
                </a:solidFill>
              </a:defRPr>
            </a:lvl1pPr>
          </a:lstStyle>
          <a:p>
            <a:pPr/>
            <a:r>
              <a:t>Current Practice</a:t>
            </a:r>
          </a:p>
        </p:txBody>
      </p:sp>
      <p:sp>
        <p:nvSpPr>
          <p:cNvPr id="125" name="Shape 125"/>
          <p:cNvSpPr/>
          <p:nvPr/>
        </p:nvSpPr>
        <p:spPr>
          <a:xfrm>
            <a:off x="6259760" y="4131279"/>
            <a:ext cx="1" cy="1262442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pic>
        <p:nvPicPr>
          <p:cNvPr id="126" name="Unknow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08818" y="5478065"/>
            <a:ext cx="2901886" cy="315833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images-4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719587" y="342415"/>
            <a:ext cx="2711650" cy="30314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ctrTitle"/>
          </p:nvPr>
        </p:nvSpPr>
        <p:spPr>
          <a:xfrm>
            <a:off x="623862" y="618579"/>
            <a:ext cx="11202939" cy="1394917"/>
          </a:xfrm>
          <a:prstGeom prst="rect">
            <a:avLst/>
          </a:prstGeom>
        </p:spPr>
        <p:txBody>
          <a:bodyPr/>
          <a:lstStyle>
            <a:lvl1pPr defTabSz="432308">
              <a:defRPr sz="4218">
                <a:solidFill>
                  <a:srgbClr val="0433FF"/>
                </a:solidFill>
              </a:defRPr>
            </a:lvl1pPr>
          </a:lstStyle>
          <a:p>
            <a:pPr/>
            <a:r>
              <a:t>We start with public safety — which means we start with concern about crime victims</a:t>
            </a:r>
          </a:p>
        </p:txBody>
      </p:sp>
      <p:sp>
        <p:nvSpPr>
          <p:cNvPr id="130" name="Shape 130"/>
          <p:cNvSpPr/>
          <p:nvPr/>
        </p:nvSpPr>
        <p:spPr>
          <a:xfrm>
            <a:off x="1097719" y="2292350"/>
            <a:ext cx="11550626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defRPr sz="3000">
                <a:solidFill>
                  <a:srgbClr val="222222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3 teens, believed targeted, older man all shot outside SW Philly bar</a:t>
            </a:r>
          </a:p>
          <a:p>
            <a:pPr algn="l" defTabSz="457200">
              <a:defRPr sz="1600">
                <a:solidFill>
                  <a:srgbClr val="222222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 </a:t>
            </a:r>
          </a:p>
        </p:txBody>
      </p:sp>
      <p:sp>
        <p:nvSpPr>
          <p:cNvPr id="131" name="Shape 131"/>
          <p:cNvSpPr/>
          <p:nvPr/>
        </p:nvSpPr>
        <p:spPr>
          <a:xfrm>
            <a:off x="1092491" y="3114675"/>
            <a:ext cx="9382200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3000">
                <a:solidFill>
                  <a:srgbClr val="22222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Victim stabbed at Old City bar dies, homicide tally rises</a:t>
            </a:r>
          </a:p>
        </p:txBody>
      </p:sp>
      <p:sp>
        <p:nvSpPr>
          <p:cNvPr id="132" name="Shape 132"/>
          <p:cNvSpPr/>
          <p:nvPr/>
        </p:nvSpPr>
        <p:spPr>
          <a:xfrm>
            <a:off x="1056986" y="4073661"/>
            <a:ext cx="687909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3000">
                <a:solidFill>
                  <a:srgbClr val="22222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Homeless man's death ruled a homicide</a:t>
            </a:r>
          </a:p>
        </p:txBody>
      </p:sp>
      <p:sp>
        <p:nvSpPr>
          <p:cNvPr id="133" name="Shape 133"/>
          <p:cNvSpPr/>
          <p:nvPr/>
        </p:nvSpPr>
        <p:spPr>
          <a:xfrm>
            <a:off x="1018629" y="6037126"/>
            <a:ext cx="922090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3000">
                <a:solidFill>
                  <a:srgbClr val="22222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Bearded man sought in 6 armed Philly store robberies</a:t>
            </a:r>
          </a:p>
        </p:txBody>
      </p:sp>
      <p:sp>
        <p:nvSpPr>
          <p:cNvPr id="134" name="Shape 134"/>
          <p:cNvSpPr/>
          <p:nvPr/>
        </p:nvSpPr>
        <p:spPr>
          <a:xfrm>
            <a:off x="952500" y="7041604"/>
            <a:ext cx="9662183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3000">
                <a:solidFill>
                  <a:srgbClr val="22222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Police: Man who called himself 'Gotti' arrested in 2 rapes</a:t>
            </a:r>
          </a:p>
        </p:txBody>
      </p:sp>
      <p:sp>
        <p:nvSpPr>
          <p:cNvPr id="135" name="Shape 135"/>
          <p:cNvSpPr/>
          <p:nvPr/>
        </p:nvSpPr>
        <p:spPr>
          <a:xfrm>
            <a:off x="1046140" y="5032647"/>
            <a:ext cx="777355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3000">
                <a:solidFill>
                  <a:srgbClr val="22222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Woman pulled from car, raped; man arrested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4" grpId="6"/>
      <p:bldP build="whole" bldLvl="1" animBg="1" rev="0" advAuto="0" spid="131" grpId="2"/>
      <p:bldP build="whole" bldLvl="1" animBg="1" rev="0" advAuto="0" spid="130" grpId="1"/>
      <p:bldP build="whole" bldLvl="1" animBg="1" rev="0" advAuto="0" spid="133" grpId="5"/>
      <p:bldP build="whole" bldLvl="1" animBg="1" rev="0" advAuto="0" spid="132" grpId="3"/>
      <p:bldP build="whole" bldLvl="1" animBg="1" rev="0" advAuto="0" spid="135" grpId="4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type="ctrTitle"/>
          </p:nvPr>
        </p:nvSpPr>
        <p:spPr>
          <a:xfrm>
            <a:off x="3024311" y="72479"/>
            <a:ext cx="7518103" cy="1000870"/>
          </a:xfrm>
          <a:prstGeom prst="rect">
            <a:avLst/>
          </a:prstGeom>
        </p:spPr>
        <p:txBody>
          <a:bodyPr/>
          <a:lstStyle>
            <a:lvl1pPr>
              <a:defRPr sz="5000">
                <a:solidFill>
                  <a:srgbClr val="0433FF"/>
                </a:solidFill>
              </a:defRPr>
            </a:lvl1pPr>
          </a:lstStyle>
          <a:p>
            <a:pPr/>
            <a:r>
              <a:t>“Future Dangerousness”</a:t>
            </a:r>
          </a:p>
        </p:txBody>
      </p:sp>
      <p:sp>
        <p:nvSpPr>
          <p:cNvPr id="138" name="Shape 138"/>
          <p:cNvSpPr/>
          <p:nvPr>
            <p:ph type="subTitle" sz="quarter" idx="1"/>
          </p:nvPr>
        </p:nvSpPr>
        <p:spPr>
          <a:xfrm>
            <a:off x="4751858" y="6410225"/>
            <a:ext cx="4063009" cy="2770486"/>
          </a:xfrm>
          <a:prstGeom prst="rect">
            <a:avLst/>
          </a:prstGeom>
        </p:spPr>
        <p:txBody>
          <a:bodyPr/>
          <a:lstStyle/>
          <a:p>
            <a:pPr algn="l">
              <a:defRPr sz="3500"/>
            </a:pPr>
            <a:r>
              <a:t>1. Arraignments</a:t>
            </a:r>
          </a:p>
          <a:p>
            <a:pPr algn="l">
              <a:defRPr sz="3500"/>
            </a:pPr>
            <a:r>
              <a:t>2. Sentencing</a:t>
            </a:r>
          </a:p>
          <a:p>
            <a:pPr algn="l">
              <a:defRPr sz="3500"/>
            </a:pPr>
            <a:r>
              <a:t>3. Prison Safety</a:t>
            </a:r>
          </a:p>
          <a:p>
            <a:pPr algn="l">
              <a:defRPr sz="3500"/>
            </a:pPr>
            <a:r>
              <a:t>4. Parole</a:t>
            </a:r>
          </a:p>
          <a:p>
            <a:pPr algn="l">
              <a:defRPr sz="3500"/>
            </a:pPr>
            <a:r>
              <a:t>5. Supervision</a:t>
            </a:r>
          </a:p>
        </p:txBody>
      </p:sp>
      <p:pic>
        <p:nvPicPr>
          <p:cNvPr id="139" name="images-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63308" y="1497074"/>
            <a:ext cx="2415895" cy="3584452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images-2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20943" y="1395907"/>
            <a:ext cx="2147541" cy="3786786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Shape 141"/>
          <p:cNvSpPr/>
          <p:nvPr/>
        </p:nvSpPr>
        <p:spPr>
          <a:xfrm>
            <a:off x="5920475" y="2571750"/>
            <a:ext cx="146075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versus</a:t>
            </a:r>
          </a:p>
        </p:txBody>
      </p:sp>
      <p:sp>
        <p:nvSpPr>
          <p:cNvPr id="142" name="Shape 142"/>
          <p:cNvSpPr/>
          <p:nvPr/>
        </p:nvSpPr>
        <p:spPr>
          <a:xfrm>
            <a:off x="4048013" y="5695751"/>
            <a:ext cx="520568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/>
            <a:r>
              <a:t>Intervene Where We Can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1" grpId="2"/>
      <p:bldP build="whole" bldLvl="1" animBg="1" rev="0" advAuto="0" spid="139" grpId="1"/>
      <p:bldP build="whole" bldLvl="1" animBg="1" rev="0" advAuto="0" spid="138" grpId="5"/>
      <p:bldP build="whole" bldLvl="1" animBg="1" rev="0" advAuto="0" spid="140" grpId="3"/>
      <p:bldP build="whole" bldLvl="1" animBg="1" rev="0" advAuto="0" spid="142" grpId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type="ctrTitle"/>
          </p:nvPr>
        </p:nvSpPr>
        <p:spPr>
          <a:xfrm>
            <a:off x="2717112" y="272057"/>
            <a:ext cx="7105998" cy="1550394"/>
          </a:xfrm>
          <a:prstGeom prst="rect">
            <a:avLst/>
          </a:prstGeom>
        </p:spPr>
        <p:txBody>
          <a:bodyPr/>
          <a:lstStyle/>
          <a:p>
            <a:pPr defTabSz="280415">
              <a:defRPr sz="2640">
                <a:solidFill>
                  <a:srgbClr val="0433FF"/>
                </a:solidFill>
              </a:defRPr>
            </a:pPr>
            <a:r>
              <a:t>Machine Learning With Training Data</a:t>
            </a:r>
          </a:p>
          <a:p>
            <a:pPr defTabSz="280415">
              <a:defRPr sz="2640">
                <a:solidFill>
                  <a:srgbClr val="0433FF"/>
                </a:solidFill>
              </a:defRPr>
            </a:pPr>
          </a:p>
          <a:p>
            <a:pPr defTabSz="280415">
              <a:defRPr sz="2160">
                <a:solidFill>
                  <a:srgbClr val="0433FF"/>
                </a:solidFill>
              </a:defRPr>
            </a:pPr>
            <a:r>
              <a:t>Classification with Tools like Boosting, Random Forests and Support Vector Machines </a:t>
            </a:r>
          </a:p>
        </p:txBody>
      </p:sp>
      <p:sp>
        <p:nvSpPr>
          <p:cNvPr id="145" name="Shape 145"/>
          <p:cNvSpPr/>
          <p:nvPr/>
        </p:nvSpPr>
        <p:spPr>
          <a:xfrm>
            <a:off x="6204902" y="4552950"/>
            <a:ext cx="4160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146" name="Shape 146"/>
          <p:cNvSpPr/>
          <p:nvPr/>
        </p:nvSpPr>
        <p:spPr>
          <a:xfrm>
            <a:off x="5803645" y="3117850"/>
            <a:ext cx="4160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147" name="Shape 147"/>
          <p:cNvSpPr/>
          <p:nvPr/>
        </p:nvSpPr>
        <p:spPr>
          <a:xfrm>
            <a:off x="5325554" y="3841750"/>
            <a:ext cx="4160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148" name="Shape 148"/>
          <p:cNvSpPr/>
          <p:nvPr/>
        </p:nvSpPr>
        <p:spPr>
          <a:xfrm>
            <a:off x="7538973" y="3359150"/>
            <a:ext cx="4160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149" name="Shape 149"/>
          <p:cNvSpPr/>
          <p:nvPr/>
        </p:nvSpPr>
        <p:spPr>
          <a:xfrm>
            <a:off x="6802373" y="5060950"/>
            <a:ext cx="4160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150" name="Shape 150"/>
          <p:cNvSpPr/>
          <p:nvPr/>
        </p:nvSpPr>
        <p:spPr>
          <a:xfrm>
            <a:off x="6879335" y="3727450"/>
            <a:ext cx="4160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151" name="Shape 151"/>
          <p:cNvSpPr/>
          <p:nvPr/>
        </p:nvSpPr>
        <p:spPr>
          <a:xfrm>
            <a:off x="7538973" y="4552950"/>
            <a:ext cx="4160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152" name="Shape 152"/>
          <p:cNvSpPr/>
          <p:nvPr/>
        </p:nvSpPr>
        <p:spPr>
          <a:xfrm>
            <a:off x="7310373" y="5632450"/>
            <a:ext cx="4160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153" name="Shape 153"/>
          <p:cNvSpPr/>
          <p:nvPr/>
        </p:nvSpPr>
        <p:spPr>
          <a:xfrm>
            <a:off x="6757962" y="3117850"/>
            <a:ext cx="4160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154" name="Shape 154"/>
          <p:cNvSpPr/>
          <p:nvPr/>
        </p:nvSpPr>
        <p:spPr>
          <a:xfrm>
            <a:off x="8529573" y="3841750"/>
            <a:ext cx="4160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155" name="Shape 155"/>
          <p:cNvSpPr/>
          <p:nvPr/>
        </p:nvSpPr>
        <p:spPr>
          <a:xfrm>
            <a:off x="6062084" y="3943350"/>
            <a:ext cx="4160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156" name="Shape 156"/>
          <p:cNvSpPr/>
          <p:nvPr/>
        </p:nvSpPr>
        <p:spPr>
          <a:xfrm>
            <a:off x="7538973" y="5060950"/>
            <a:ext cx="4160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157" name="Shape 157"/>
          <p:cNvSpPr/>
          <p:nvPr/>
        </p:nvSpPr>
        <p:spPr>
          <a:xfrm>
            <a:off x="6990588" y="4552950"/>
            <a:ext cx="4160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158" name="Shape 158"/>
          <p:cNvSpPr/>
          <p:nvPr/>
        </p:nvSpPr>
        <p:spPr>
          <a:xfrm>
            <a:off x="6219697" y="5924550"/>
            <a:ext cx="4160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159" name="Shape 159"/>
          <p:cNvSpPr/>
          <p:nvPr/>
        </p:nvSpPr>
        <p:spPr>
          <a:xfrm>
            <a:off x="5176773" y="2686050"/>
            <a:ext cx="4160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160" name="Shape 160"/>
          <p:cNvSpPr/>
          <p:nvPr/>
        </p:nvSpPr>
        <p:spPr>
          <a:xfrm>
            <a:off x="3422649" y="3943350"/>
            <a:ext cx="3429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/>
            <a:r>
              <a:t>_</a:t>
            </a:r>
          </a:p>
        </p:txBody>
      </p:sp>
      <p:sp>
        <p:nvSpPr>
          <p:cNvPr id="161" name="Shape 161"/>
          <p:cNvSpPr/>
          <p:nvPr/>
        </p:nvSpPr>
        <p:spPr>
          <a:xfrm>
            <a:off x="4836642" y="3117850"/>
            <a:ext cx="3429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/>
            <a:r>
              <a:t>_</a:t>
            </a:r>
          </a:p>
        </p:txBody>
      </p:sp>
      <p:sp>
        <p:nvSpPr>
          <p:cNvPr id="162" name="Shape 162"/>
          <p:cNvSpPr/>
          <p:nvPr/>
        </p:nvSpPr>
        <p:spPr>
          <a:xfrm>
            <a:off x="4545370" y="3727450"/>
            <a:ext cx="3429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/>
            <a:r>
              <a:t>_</a:t>
            </a:r>
          </a:p>
        </p:txBody>
      </p:sp>
      <p:sp>
        <p:nvSpPr>
          <p:cNvPr id="163" name="Shape 163"/>
          <p:cNvSpPr/>
          <p:nvPr/>
        </p:nvSpPr>
        <p:spPr>
          <a:xfrm>
            <a:off x="3844924" y="3511550"/>
            <a:ext cx="3429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/>
            <a:r>
              <a:t>_</a:t>
            </a:r>
          </a:p>
        </p:txBody>
      </p:sp>
      <p:sp>
        <p:nvSpPr>
          <p:cNvPr id="164" name="Shape 164"/>
          <p:cNvSpPr/>
          <p:nvPr/>
        </p:nvSpPr>
        <p:spPr>
          <a:xfrm>
            <a:off x="5061711" y="5924550"/>
            <a:ext cx="3429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/>
            <a:r>
              <a:t>_</a:t>
            </a:r>
          </a:p>
        </p:txBody>
      </p:sp>
      <p:sp>
        <p:nvSpPr>
          <p:cNvPr id="165" name="Shape 165"/>
          <p:cNvSpPr/>
          <p:nvPr/>
        </p:nvSpPr>
        <p:spPr>
          <a:xfrm>
            <a:off x="5668090" y="4121150"/>
            <a:ext cx="3429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/>
            <a:r>
              <a:t>_</a:t>
            </a:r>
          </a:p>
        </p:txBody>
      </p:sp>
      <p:sp>
        <p:nvSpPr>
          <p:cNvPr id="166" name="Shape 166"/>
          <p:cNvSpPr/>
          <p:nvPr/>
        </p:nvSpPr>
        <p:spPr>
          <a:xfrm>
            <a:off x="4616449" y="5149850"/>
            <a:ext cx="3429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/>
            <a:r>
              <a:t>_</a:t>
            </a:r>
          </a:p>
        </p:txBody>
      </p:sp>
      <p:sp>
        <p:nvSpPr>
          <p:cNvPr id="167" name="Shape 167"/>
          <p:cNvSpPr/>
          <p:nvPr/>
        </p:nvSpPr>
        <p:spPr>
          <a:xfrm>
            <a:off x="6357493" y="5060950"/>
            <a:ext cx="3429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/>
            <a:r>
              <a:t>_</a:t>
            </a:r>
          </a:p>
        </p:txBody>
      </p:sp>
      <p:sp>
        <p:nvSpPr>
          <p:cNvPr id="168" name="Shape 168"/>
          <p:cNvSpPr/>
          <p:nvPr/>
        </p:nvSpPr>
        <p:spPr>
          <a:xfrm>
            <a:off x="4819649" y="4184650"/>
            <a:ext cx="3429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/>
            <a:r>
              <a:t>_</a:t>
            </a:r>
          </a:p>
        </p:txBody>
      </p:sp>
      <p:sp>
        <p:nvSpPr>
          <p:cNvPr id="169" name="Shape 169"/>
          <p:cNvSpPr/>
          <p:nvPr/>
        </p:nvSpPr>
        <p:spPr>
          <a:xfrm>
            <a:off x="5620511" y="4832350"/>
            <a:ext cx="3429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/>
            <a:r>
              <a:t>_</a:t>
            </a:r>
          </a:p>
        </p:txBody>
      </p:sp>
      <p:sp>
        <p:nvSpPr>
          <p:cNvPr id="170" name="Shape 170"/>
          <p:cNvSpPr/>
          <p:nvPr/>
        </p:nvSpPr>
        <p:spPr>
          <a:xfrm>
            <a:off x="3982973" y="4337050"/>
            <a:ext cx="3429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/>
            <a:r>
              <a:t>_</a:t>
            </a:r>
          </a:p>
        </p:txBody>
      </p:sp>
      <p:sp>
        <p:nvSpPr>
          <p:cNvPr id="171" name="Shape 171"/>
          <p:cNvSpPr/>
          <p:nvPr/>
        </p:nvSpPr>
        <p:spPr>
          <a:xfrm>
            <a:off x="4184649" y="4743450"/>
            <a:ext cx="3429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/>
            <a:r>
              <a:t>_</a:t>
            </a:r>
          </a:p>
        </p:txBody>
      </p:sp>
      <p:sp>
        <p:nvSpPr>
          <p:cNvPr id="172" name="Shape 172"/>
          <p:cNvSpPr/>
          <p:nvPr/>
        </p:nvSpPr>
        <p:spPr>
          <a:xfrm>
            <a:off x="5709411" y="5543550"/>
            <a:ext cx="3429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/>
            <a:r>
              <a:t>_</a:t>
            </a:r>
          </a:p>
        </p:txBody>
      </p:sp>
      <p:sp>
        <p:nvSpPr>
          <p:cNvPr id="173" name="Shape 173"/>
          <p:cNvSpPr/>
          <p:nvPr/>
        </p:nvSpPr>
        <p:spPr>
          <a:xfrm>
            <a:off x="4941061" y="4832350"/>
            <a:ext cx="3429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/>
            <a:r>
              <a:t>_</a:t>
            </a:r>
          </a:p>
        </p:txBody>
      </p:sp>
      <p:sp>
        <p:nvSpPr>
          <p:cNvPr id="174" name="Shape 174"/>
          <p:cNvSpPr/>
          <p:nvPr/>
        </p:nvSpPr>
        <p:spPr>
          <a:xfrm>
            <a:off x="3240773" y="7016750"/>
            <a:ext cx="6058676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75" name="Shape 175"/>
          <p:cNvSpPr/>
          <p:nvPr/>
        </p:nvSpPr>
        <p:spPr>
          <a:xfrm flipV="1">
            <a:off x="3245521" y="2283369"/>
            <a:ext cx="1" cy="475506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76" name="Shape 176"/>
          <p:cNvSpPr/>
          <p:nvPr/>
        </p:nvSpPr>
        <p:spPr>
          <a:xfrm>
            <a:off x="5171058" y="7366000"/>
            <a:ext cx="251333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/>
            <a:r>
              <a:t>Number of Priors</a:t>
            </a:r>
          </a:p>
        </p:txBody>
      </p:sp>
      <p:sp>
        <p:nvSpPr>
          <p:cNvPr id="177" name="Shape 177"/>
          <p:cNvSpPr/>
          <p:nvPr/>
        </p:nvSpPr>
        <p:spPr>
          <a:xfrm>
            <a:off x="278161" y="4419600"/>
            <a:ext cx="2919414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/>
            <a:r>
              <a:t>Number of Charges</a:t>
            </a:r>
          </a:p>
        </p:txBody>
      </p:sp>
      <p:sp>
        <p:nvSpPr>
          <p:cNvPr id="178" name="Shape 178"/>
          <p:cNvSpPr/>
          <p:nvPr/>
        </p:nvSpPr>
        <p:spPr>
          <a:xfrm>
            <a:off x="4535778" y="3281388"/>
            <a:ext cx="2254278" cy="3581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11" y="21600"/>
                </a:moveTo>
                <a:lnTo>
                  <a:pt x="11724" y="20632"/>
                </a:lnTo>
                <a:lnTo>
                  <a:pt x="12836" y="19664"/>
                </a:lnTo>
                <a:lnTo>
                  <a:pt x="15233" y="17748"/>
                </a:lnTo>
                <a:lnTo>
                  <a:pt x="17537" y="16329"/>
                </a:lnTo>
                <a:lnTo>
                  <a:pt x="20449" y="15679"/>
                </a:lnTo>
                <a:lnTo>
                  <a:pt x="21600" y="14806"/>
                </a:lnTo>
                <a:lnTo>
                  <a:pt x="21444" y="12811"/>
                </a:lnTo>
                <a:lnTo>
                  <a:pt x="18414" y="11760"/>
                </a:lnTo>
                <a:lnTo>
                  <a:pt x="16389" y="11183"/>
                </a:lnTo>
                <a:lnTo>
                  <a:pt x="15433" y="9926"/>
                </a:lnTo>
                <a:lnTo>
                  <a:pt x="14958" y="7746"/>
                </a:lnTo>
                <a:lnTo>
                  <a:pt x="12793" y="6939"/>
                </a:lnTo>
                <a:lnTo>
                  <a:pt x="9783" y="6991"/>
                </a:lnTo>
                <a:lnTo>
                  <a:pt x="7887" y="6638"/>
                </a:lnTo>
                <a:cubicBezTo>
                  <a:pt x="7592" y="6259"/>
                  <a:pt x="7394" y="5854"/>
                  <a:pt x="7300" y="5437"/>
                </a:cubicBezTo>
                <a:cubicBezTo>
                  <a:pt x="7151" y="4782"/>
                  <a:pt x="7261" y="4113"/>
                  <a:pt x="7619" y="3491"/>
                </a:cubicBezTo>
                <a:lnTo>
                  <a:pt x="6901" y="1902"/>
                </a:lnTo>
                <a:lnTo>
                  <a:pt x="5492" y="971"/>
                </a:lnTo>
                <a:lnTo>
                  <a:pt x="2691" y="352"/>
                </a:lnTo>
                <a:lnTo>
                  <a:pt x="0" y="0"/>
                </a:lnTo>
              </a:path>
            </a:pathLst>
          </a:custGeom>
          <a:ln w="381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79" name="Shape 179"/>
          <p:cNvSpPr/>
          <p:nvPr/>
        </p:nvSpPr>
        <p:spPr>
          <a:xfrm>
            <a:off x="6516530" y="4330700"/>
            <a:ext cx="2076197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/>
            <a:r>
              <a:t>High Risk Region</a:t>
            </a:r>
          </a:p>
        </p:txBody>
      </p:sp>
      <p:sp>
        <p:nvSpPr>
          <p:cNvPr id="180" name="Shape 180"/>
          <p:cNvSpPr/>
          <p:nvPr/>
        </p:nvSpPr>
        <p:spPr>
          <a:xfrm>
            <a:off x="3954715" y="4845050"/>
            <a:ext cx="200583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/>
            <a:r>
              <a:t>Low Risk Region</a:t>
            </a:r>
          </a:p>
        </p:txBody>
      </p:sp>
      <p:sp>
        <p:nvSpPr>
          <p:cNvPr id="181" name="Shape 181"/>
          <p:cNvSpPr/>
          <p:nvPr/>
        </p:nvSpPr>
        <p:spPr>
          <a:xfrm>
            <a:off x="3117759" y="7162800"/>
            <a:ext cx="25552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/>
            <a:r>
              <a:t>0</a:t>
            </a:r>
          </a:p>
        </p:txBody>
      </p:sp>
      <p:sp>
        <p:nvSpPr>
          <p:cNvPr id="182" name="Shape 182"/>
          <p:cNvSpPr/>
          <p:nvPr/>
        </p:nvSpPr>
        <p:spPr>
          <a:xfrm>
            <a:off x="2882338" y="6692900"/>
            <a:ext cx="25552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/>
            <a:r>
              <a:t>0</a:t>
            </a:r>
          </a:p>
        </p:txBody>
      </p:sp>
      <p:sp>
        <p:nvSpPr>
          <p:cNvPr id="183" name="Shape 183"/>
          <p:cNvSpPr/>
          <p:nvPr/>
        </p:nvSpPr>
        <p:spPr>
          <a:xfrm>
            <a:off x="2446056" y="2222500"/>
            <a:ext cx="735331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/>
            <a:r>
              <a:t>many</a:t>
            </a:r>
          </a:p>
        </p:txBody>
      </p:sp>
      <p:sp>
        <p:nvSpPr>
          <p:cNvPr id="184" name="Shape 184"/>
          <p:cNvSpPr/>
          <p:nvPr/>
        </p:nvSpPr>
        <p:spPr>
          <a:xfrm>
            <a:off x="8770656" y="7162800"/>
            <a:ext cx="735331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/>
            <a:r>
              <a:t>many</a:t>
            </a:r>
          </a:p>
        </p:txBody>
      </p:sp>
      <p:pic>
        <p:nvPicPr>
          <p:cNvPr id="185" name="images-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97483" y="2024236"/>
            <a:ext cx="986273" cy="1463328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images-2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05143" y="5257800"/>
            <a:ext cx="993306" cy="175150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>
            <p:ph type="ctrTitle"/>
          </p:nvPr>
        </p:nvSpPr>
        <p:spPr>
          <a:xfrm>
            <a:off x="3089101" y="527050"/>
            <a:ext cx="7105998" cy="647700"/>
          </a:xfrm>
          <a:prstGeom prst="rect">
            <a:avLst/>
          </a:prstGeom>
        </p:spPr>
        <p:txBody>
          <a:bodyPr/>
          <a:lstStyle>
            <a:lvl1pPr defTabSz="537463">
              <a:defRPr sz="3680">
                <a:solidFill>
                  <a:srgbClr val="0433FF"/>
                </a:solidFill>
              </a:defRPr>
            </a:lvl1pPr>
          </a:lstStyle>
          <a:p>
            <a:pPr/>
            <a:r>
              <a:t>Two Kinds of Mistakes</a:t>
            </a:r>
          </a:p>
        </p:txBody>
      </p:sp>
      <p:pic>
        <p:nvPicPr>
          <p:cNvPr id="189" name="images-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62254" y="1673969"/>
            <a:ext cx="2336801" cy="3467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0" name="images-2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495629" y="5640288"/>
            <a:ext cx="2146301" cy="3784601"/>
          </a:xfrm>
          <a:prstGeom prst="rect">
            <a:avLst/>
          </a:prstGeom>
          <a:ln w="12700">
            <a:miter lim="400000"/>
          </a:ln>
        </p:spPr>
      </p:pic>
      <p:sp>
        <p:nvSpPr>
          <p:cNvPr id="191" name="Shape 191"/>
          <p:cNvSpPr/>
          <p:nvPr/>
        </p:nvSpPr>
        <p:spPr>
          <a:xfrm flipH="1">
            <a:off x="5730267" y="3541266"/>
            <a:ext cx="979215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92" name="Shape 192"/>
          <p:cNvSpPr/>
          <p:nvPr/>
        </p:nvSpPr>
        <p:spPr>
          <a:xfrm flipH="1">
            <a:off x="5484528" y="7175500"/>
            <a:ext cx="1224955" cy="0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pic>
        <p:nvPicPr>
          <p:cNvPr id="193" name="Unknown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223915" y="6188124"/>
            <a:ext cx="1974752" cy="197475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4" name="images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21100" y="-3239714"/>
            <a:ext cx="3071087" cy="17255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Unknown-1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907235" y="2412057"/>
            <a:ext cx="2795038" cy="1599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3" grpId="2"/>
      <p:bldP build="whole" bldLvl="1" animBg="1" rev="0" advAuto="0" spid="19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/>
          <p:nvPr>
            <p:ph type="ctrTitle"/>
          </p:nvPr>
        </p:nvSpPr>
        <p:spPr>
          <a:xfrm>
            <a:off x="3228801" y="576163"/>
            <a:ext cx="7105998" cy="1580853"/>
          </a:xfrm>
          <a:prstGeom prst="rect">
            <a:avLst/>
          </a:prstGeom>
        </p:spPr>
        <p:txBody>
          <a:bodyPr/>
          <a:lstStyle/>
          <a:p>
            <a:pPr defTabSz="514095">
              <a:defRPr sz="3520">
                <a:solidFill>
                  <a:srgbClr val="0433FF"/>
                </a:solidFill>
              </a:defRPr>
            </a:pPr>
            <a:r>
              <a:t>Unavoidable Tradeoffs</a:t>
            </a:r>
          </a:p>
          <a:p>
            <a:pPr defTabSz="514095">
              <a:defRPr sz="3520">
                <a:solidFill>
                  <a:srgbClr val="0433FF"/>
                </a:solidFill>
              </a:defRPr>
            </a:pPr>
          </a:p>
          <a:p>
            <a:pPr defTabSz="514095">
              <a:defRPr sz="2640">
                <a:solidFill>
                  <a:srgbClr val="0433FF"/>
                </a:solidFill>
              </a:defRPr>
            </a:pPr>
            <a:r>
              <a:t>Which mistake is worse and how much worse?</a:t>
            </a:r>
          </a:p>
        </p:txBody>
      </p:sp>
      <p:sp>
        <p:nvSpPr>
          <p:cNvPr id="198" name="Shape 198"/>
          <p:cNvSpPr/>
          <p:nvPr/>
        </p:nvSpPr>
        <p:spPr>
          <a:xfrm>
            <a:off x="3878212" y="6384064"/>
            <a:ext cx="5248376" cy="1586160"/>
          </a:xfrm>
          <a:prstGeom prst="lin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99" name="Shape 199"/>
          <p:cNvSpPr/>
          <p:nvPr/>
        </p:nvSpPr>
        <p:spPr>
          <a:xfrm>
            <a:off x="5727700" y="7167959"/>
            <a:ext cx="1270000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pic>
        <p:nvPicPr>
          <p:cNvPr id="200" name="images-2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34387" y="3541538"/>
            <a:ext cx="1514491" cy="267052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images-1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225939" y="5303787"/>
            <a:ext cx="1510288" cy="2240807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Shape 202"/>
          <p:cNvSpPr/>
          <p:nvPr/>
        </p:nvSpPr>
        <p:spPr>
          <a:xfrm>
            <a:off x="3575694" y="2917328"/>
            <a:ext cx="103187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/>
            <a:r>
              <a:t>Detain</a:t>
            </a:r>
          </a:p>
        </p:txBody>
      </p:sp>
      <p:sp>
        <p:nvSpPr>
          <p:cNvPr id="203" name="Shape 203"/>
          <p:cNvSpPr/>
          <p:nvPr/>
        </p:nvSpPr>
        <p:spPr>
          <a:xfrm>
            <a:off x="8350369" y="4635500"/>
            <a:ext cx="126142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/>
            <a:r>
              <a:t>Release</a:t>
            </a:r>
          </a:p>
        </p:txBody>
      </p:sp>
      <p:sp>
        <p:nvSpPr>
          <p:cNvPr id="204" name="Shape 204"/>
          <p:cNvSpPr/>
          <p:nvPr/>
        </p:nvSpPr>
        <p:spPr>
          <a:xfrm>
            <a:off x="5818174" y="6343650"/>
            <a:ext cx="10890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pPr/>
            <a:r>
              <a:t>Tune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/>
        </p:nvSpPr>
        <p:spPr>
          <a:xfrm>
            <a:off x="2280285" y="1092199"/>
            <a:ext cx="7631431" cy="1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000">
                <a:solidFill>
                  <a:srgbClr val="0433FF"/>
                </a:solidFill>
              </a:defRPr>
            </a:pPr>
            <a:r>
              <a:t>Tradeoff Implications</a:t>
            </a:r>
          </a:p>
          <a:p>
            <a:pPr>
              <a:defRPr sz="3000">
                <a:solidFill>
                  <a:srgbClr val="0433FF"/>
                </a:solidFill>
              </a:defRPr>
            </a:pPr>
            <a:r>
              <a:t>Ratio of False Negatives and False positives</a:t>
            </a:r>
          </a:p>
        </p:txBody>
      </p:sp>
      <p:pic>
        <p:nvPicPr>
          <p:cNvPr id="207" name="images-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41019" y="3856335"/>
            <a:ext cx="1632364" cy="242193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8" name="Unknown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49750" y="3905250"/>
            <a:ext cx="3492500" cy="2324100"/>
          </a:xfrm>
          <a:prstGeom prst="rect">
            <a:avLst/>
          </a:prstGeom>
          <a:ln w="12700">
            <a:miter lim="400000"/>
          </a:ln>
        </p:spPr>
      </p:pic>
      <p:sp>
        <p:nvSpPr>
          <p:cNvPr id="209" name="Shape 209"/>
          <p:cNvSpPr/>
          <p:nvPr/>
        </p:nvSpPr>
        <p:spPr>
          <a:xfrm>
            <a:off x="2814039" y="5067300"/>
            <a:ext cx="1195054" cy="0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10" name="Shape 210"/>
          <p:cNvSpPr/>
          <p:nvPr/>
        </p:nvSpPr>
        <p:spPr>
          <a:xfrm>
            <a:off x="9372202" y="4711699"/>
            <a:ext cx="3182113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rPr sz="2000"/>
              <a:t>more high risk offenders </a:t>
            </a:r>
            <a:endParaRPr sz="2000"/>
          </a:p>
          <a:p>
            <a:pPr/>
            <a:r>
              <a:rPr sz="2000"/>
              <a:t>but more low risk offenders</a:t>
            </a:r>
          </a:p>
        </p:txBody>
      </p:sp>
      <p:sp>
        <p:nvSpPr>
          <p:cNvPr id="211" name="Shape 211"/>
          <p:cNvSpPr/>
          <p:nvPr/>
        </p:nvSpPr>
        <p:spPr>
          <a:xfrm>
            <a:off x="8182907" y="5067300"/>
            <a:ext cx="1010507" cy="0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12" name="Shape 212"/>
          <p:cNvSpPr/>
          <p:nvPr/>
        </p:nvSpPr>
        <p:spPr>
          <a:xfrm>
            <a:off x="2622265" y="7340594"/>
            <a:ext cx="7455470" cy="101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Tradeoffs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must</a:t>
            </a:r>
            <a:r>
              <a:t> be built into the prediction </a:t>
            </a:r>
          </a:p>
          <a:p>
            <a:pPr>
              <a:defRPr sz="3000"/>
            </a:pPr>
            <a:r>
              <a:t>algorithm and are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policy</a:t>
            </a:r>
            <a:r>
              <a:t> decisions.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4" name="Table 214"/>
          <p:cNvGraphicFramePr/>
          <p:nvPr/>
        </p:nvGraphicFramePr>
        <p:xfrm>
          <a:off x="2764159" y="4017317"/>
          <a:ext cx="7489182" cy="317946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{C7B018BB-80A7-4F77-B60F-C8B233D01FF8}</a:tableStyleId>
              </a:tblPr>
              <a:tblGrid>
                <a:gridCol w="2492160"/>
                <a:gridCol w="2492160"/>
                <a:gridCol w="2492160"/>
              </a:tblGrid>
              <a:tr h="1055588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lnT w="12700">
                      <a:solidFill>
                        <a:srgbClr val="606060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Forecast
Arrest</a:t>
                      </a:r>
                    </a:p>
                  </a:txBody>
                  <a:tcPr marL="50800" marR="50800" marT="50800" marB="50800" anchor="ctr" anchorCtr="0" horzOverflow="overflow">
                    <a:lnT w="12700">
                      <a:solidFill>
                        <a:srgbClr val="606060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Forecast No
arrest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lnT w="12700">
                      <a:solidFill>
                        <a:srgbClr val="606060"/>
                      </a:solidFill>
                      <a:miter lim="400000"/>
                    </a:lnT>
                  </a:tcPr>
                </a:tc>
              </a:tr>
              <a:tr h="1055588"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Actual 
Arrest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400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100
False Negatives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1055588"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Actual No
Arrest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lnB w="12700">
                      <a:solidFill>
                        <a:srgbClr val="60606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300
False Positives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60606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300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lnB w="12700">
                      <a:solidFill>
                        <a:srgbClr val="60606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215" name="Shape 215"/>
          <p:cNvSpPr/>
          <p:nvPr/>
        </p:nvSpPr>
        <p:spPr>
          <a:xfrm>
            <a:off x="3983989" y="1231900"/>
            <a:ext cx="4808221" cy="210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0433FF"/>
                </a:solidFill>
              </a:defRPr>
            </a:pPr>
            <a:r>
              <a:t>Training Data Results</a:t>
            </a:r>
          </a:p>
          <a:p>
            <a:pPr>
              <a:defRPr>
                <a:solidFill>
                  <a:srgbClr val="0433FF"/>
                </a:solidFill>
              </a:defRPr>
            </a:pPr>
          </a:p>
          <a:p>
            <a:pPr>
              <a:defRPr sz="3000">
                <a:solidFill>
                  <a:srgbClr val="0433FF"/>
                </a:solidFill>
              </a:defRPr>
            </a:pPr>
            <a:r>
              <a:t>One False Negative is</a:t>
            </a:r>
          </a:p>
          <a:p>
            <a:pPr>
              <a:defRPr sz="3000"/>
            </a:pPr>
            <a:r>
              <a:rPr>
                <a:solidFill>
                  <a:srgbClr val="0433FF"/>
                </a:solidFill>
              </a:rPr>
              <a:t>Worth Three False Positives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